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PT Sans Narrow"/>
      <p:regular r:id="rId59"/>
      <p:bold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5" roundtripDataSignature="AMtx7mjj58ODd1k7YGpgfGKfV5M/tvTA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TSansNarrow-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TSansNarrow-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5c7b626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b5c7b626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9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9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92"/>
          <p:cNvGrpSpPr/>
          <p:nvPr/>
        </p:nvGrpSpPr>
        <p:grpSpPr>
          <a:xfrm>
            <a:off x="1004144" y="1022025"/>
            <a:ext cx="7136668" cy="152400"/>
            <a:chOff x="1346429" y="1011300"/>
            <a:chExt cx="6452100" cy="152400"/>
          </a:xfrm>
        </p:grpSpPr>
        <p:cxnSp>
          <p:nvCxnSpPr>
            <p:cNvPr id="13" name="Google Shape;13;p9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9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92"/>
          <p:cNvGrpSpPr/>
          <p:nvPr/>
        </p:nvGrpSpPr>
        <p:grpSpPr>
          <a:xfrm>
            <a:off x="1004151" y="3969100"/>
            <a:ext cx="7136668" cy="152400"/>
            <a:chOff x="1346435" y="3969088"/>
            <a:chExt cx="6452100" cy="152400"/>
          </a:xfrm>
        </p:grpSpPr>
        <p:cxnSp>
          <p:nvCxnSpPr>
            <p:cNvPr id="16" name="Google Shape;16;p9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9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9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9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10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p10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0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9" name="Google Shape;59;p101"/>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10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1" name="Google Shape;6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2"/>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64" name="Google Shape;64;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0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03"/>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8" name="Google Shape;68;p103"/>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9" name="Google Shape;6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9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9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9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9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0" name="Shape 30"/>
        <p:cNvGrpSpPr/>
        <p:nvPr/>
      </p:nvGrpSpPr>
      <p:grpSpPr>
        <a:xfrm>
          <a:off x="0" y="0"/>
          <a:ext cx="0" cy="0"/>
          <a:chOff x="0" y="0"/>
          <a:chExt cx="0" cy="0"/>
        </a:xfrm>
      </p:grpSpPr>
      <p:sp>
        <p:nvSpPr>
          <p:cNvPr id="31" name="Google Shape;31;p95"/>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95"/>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 name="Google Shape;33;p9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96"/>
          <p:cNvSpPr txBox="1"/>
          <p:nvPr>
            <p:ph type="title"/>
          </p:nvPr>
        </p:nvSpPr>
        <p:spPr>
          <a:xfrm>
            <a:off x="786383" y="81978"/>
            <a:ext cx="7571100" cy="39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 name="Google Shape;36;p96"/>
          <p:cNvSpPr txBox="1"/>
          <p:nvPr>
            <p:ph idx="1" type="body"/>
          </p:nvPr>
        </p:nvSpPr>
        <p:spPr>
          <a:xfrm>
            <a:off x="1181988" y="1308099"/>
            <a:ext cx="6780000" cy="30087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indent="-228600" lvl="1" marL="914400" marR="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7" name="Google Shape;37;p96"/>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96"/>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9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2" name="Google Shape;42;p97"/>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97"/>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7" name="Google Shape;47;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9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9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52" name="Shape 52"/>
        <p:cNvGrpSpPr/>
        <p:nvPr/>
      </p:nvGrpSpPr>
      <p:grpSpPr>
        <a:xfrm>
          <a:off x="0" y="0"/>
          <a:ext cx="0" cy="0"/>
          <a:chOff x="0" y="0"/>
          <a:chExt cx="0" cy="0"/>
        </a:xfrm>
      </p:grpSpPr>
      <p:sp>
        <p:nvSpPr>
          <p:cNvPr id="53" name="Google Shape;53;p100"/>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54" name="Google Shape;54;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9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9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hyperlink" Target="https://en.bitcoinwiki.org/wiki/Bitcoin_transac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learnmeabitcoin.com/" TargetMode="External"/><Relationship Id="rId4" Type="http://schemas.openxmlformats.org/officeDocument/2006/relationships/hyperlink" Target="https://www.investopedia.com/terms/b/bitcoin.asp#toc-what-is-bitcoi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youtu.be/SSo_EIwHSd4?list=RDLVSSo_EIwHSd4" TargetMode="External"/><Relationship Id="rId4" Type="http://schemas.openxmlformats.org/officeDocument/2006/relationships/hyperlink" Target="https://youtu.be/3xGLc-zz9cA?list=RDLVSSo_EIwHSd4" TargetMode="External"/><Relationship Id="rId5" Type="http://schemas.openxmlformats.org/officeDocument/2006/relationships/hyperlink" Target="https://youtu.be/SSo_EIwHSd4?list=RDLVSSo_EIwHSd4" TargetMode="External"/><Relationship Id="rId6" Type="http://schemas.openxmlformats.org/officeDocument/2006/relationships/hyperlink" Target="https://youtu.be/xIDL_akeras?list=RDCMUCx7YSpyYtgaYik1Wen9jYSA" TargetMode="External"/><Relationship Id="rId7" Type="http://schemas.openxmlformats.org/officeDocument/2006/relationships/hyperlink" Target="https://youtu.be/ZhnJ1bkIWW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bitcoin.org/bitcoin.pdf" TargetMode="External"/><Relationship Id="rId4" Type="http://schemas.openxmlformats.org/officeDocument/2006/relationships/hyperlink" Target="https://101blockchains.com/blockchain-open-source/" TargetMode="External"/><Relationship Id="rId5" Type="http://schemas.openxmlformats.org/officeDocument/2006/relationships/hyperlink" Target="https://youtu.be/r43LhSUUGTQ" TargetMode="External"/><Relationship Id="rId6" Type="http://schemas.openxmlformats.org/officeDocument/2006/relationships/hyperlink" Target="https://youtu.be/bBC-nXj3Ng4" TargetMode="External"/><Relationship Id="rId7" Type="http://schemas.openxmlformats.org/officeDocument/2006/relationships/hyperlink" Target="https://slideplayer.com/slide/1724525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
              <a:t>Fundamentals of Blockchain </a:t>
            </a:r>
            <a:endParaRPr/>
          </a:p>
        </p:txBody>
      </p:sp>
      <p:sp>
        <p:nvSpPr>
          <p:cNvPr id="77" name="Google Shape;7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fontScale="70000"/>
          </a:bodyPr>
          <a:lstStyle/>
          <a:p>
            <a:pPr indent="0" lvl="0" marL="0" rtl="0" algn="ctr">
              <a:lnSpc>
                <a:spcPct val="100000"/>
              </a:lnSpc>
              <a:spcBef>
                <a:spcPts val="0"/>
              </a:spcBef>
              <a:spcAft>
                <a:spcPts val="0"/>
              </a:spcAft>
              <a:buSzPct val="142856"/>
              <a:buNone/>
            </a:pPr>
            <a:r>
              <a:rPr lang="en"/>
              <a:t>Dayanand Ambawade</a:t>
            </a:r>
            <a:endParaRPr/>
          </a:p>
          <a:p>
            <a:pPr indent="0" lvl="0" marL="0" rtl="0" algn="ctr">
              <a:lnSpc>
                <a:spcPct val="100000"/>
              </a:lnSpc>
              <a:spcBef>
                <a:spcPts val="0"/>
              </a:spcBef>
              <a:spcAft>
                <a:spcPts val="0"/>
              </a:spcAft>
              <a:buSzPct val="142856"/>
              <a:buNone/>
            </a:pPr>
            <a:r>
              <a:rPr lang="en"/>
              <a:t>Sardar Patel Institute of Technology,Mumbai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
              <a:t>Introduction to Bitcoin</a:t>
            </a:r>
            <a:endParaRPr/>
          </a:p>
        </p:txBody>
      </p:sp>
      <p:sp>
        <p:nvSpPr>
          <p:cNvPr id="137" name="Google Shape;137;p10"/>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Dayanand Ambawade</a:t>
            </a:r>
            <a:endParaRPr/>
          </a:p>
        </p:txBody>
      </p:sp>
      <p:sp>
        <p:nvSpPr>
          <p:cNvPr id="138" name="Google Shape;13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txBox="1"/>
          <p:nvPr>
            <p:ph type="ctrTitle"/>
          </p:nvPr>
        </p:nvSpPr>
        <p:spPr>
          <a:xfrm>
            <a:off x="342500" y="286175"/>
            <a:ext cx="8520600" cy="72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100"/>
              <a:t>Simplified view of today’s Web</a:t>
            </a:r>
            <a:endParaRPr sz="3500"/>
          </a:p>
        </p:txBody>
      </p:sp>
      <p:sp>
        <p:nvSpPr>
          <p:cNvPr id="144" name="Google Shape;144;p11"/>
          <p:cNvSpPr/>
          <p:nvPr/>
        </p:nvSpPr>
        <p:spPr>
          <a:xfrm>
            <a:off x="791500" y="1303475"/>
            <a:ext cx="2126700" cy="1785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11"/>
          <p:cNvSpPr txBox="1"/>
          <p:nvPr/>
        </p:nvSpPr>
        <p:spPr>
          <a:xfrm>
            <a:off x="4335025" y="1995550"/>
            <a:ext cx="4866300" cy="28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Client-server architecture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Centralized </a:t>
            </a:r>
            <a:r>
              <a:rPr b="0" i="0" lang="en" sz="1400" u="none" cap="none" strike="noStrike">
                <a:solidFill>
                  <a:srgbClr val="000000"/>
                </a:solidFill>
                <a:latin typeface="Arial"/>
                <a:ea typeface="Arial"/>
                <a:cs typeface="Arial"/>
                <a:sym typeface="Arial"/>
              </a:rPr>
              <a:t>as in authority (The owner controls, and the user trusts)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Single point of failure.</a:t>
            </a:r>
            <a:endParaRPr b="0" i="0" sz="1400" u="none" cap="none" strike="noStrike">
              <a:solidFill>
                <a:srgbClr val="000000"/>
              </a:solidFill>
              <a:latin typeface="Arial"/>
              <a:ea typeface="Arial"/>
              <a:cs typeface="Arial"/>
              <a:sym typeface="Arial"/>
            </a:endParaRPr>
          </a:p>
        </p:txBody>
      </p:sp>
      <p:pic>
        <p:nvPicPr>
          <p:cNvPr id="146" name="Google Shape;146;p11"/>
          <p:cNvPicPr preferRelativeResize="0"/>
          <p:nvPr/>
        </p:nvPicPr>
        <p:blipFill rotWithShape="1">
          <a:blip r:embed="rId4">
            <a:alphaModFix/>
          </a:blip>
          <a:srcRect b="0" l="0" r="0" t="0"/>
          <a:stretch/>
        </p:blipFill>
        <p:spPr>
          <a:xfrm>
            <a:off x="142587" y="2911675"/>
            <a:ext cx="3424524" cy="2054725"/>
          </a:xfrm>
          <a:prstGeom prst="rect">
            <a:avLst/>
          </a:prstGeom>
          <a:noFill/>
          <a:ln>
            <a:noFill/>
          </a:ln>
        </p:spPr>
      </p:pic>
      <p:pic>
        <p:nvPicPr>
          <p:cNvPr id="147" name="Google Shape;147;p11"/>
          <p:cNvPicPr preferRelativeResize="0"/>
          <p:nvPr/>
        </p:nvPicPr>
        <p:blipFill rotWithShape="1">
          <a:blip r:embed="rId5">
            <a:alphaModFix/>
          </a:blip>
          <a:srcRect b="0" l="0" r="0" t="0"/>
          <a:stretch/>
        </p:blipFill>
        <p:spPr>
          <a:xfrm>
            <a:off x="5038309" y="3636484"/>
            <a:ext cx="2126699" cy="12827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type="ctrTitle"/>
          </p:nvPr>
        </p:nvSpPr>
        <p:spPr>
          <a:xfrm>
            <a:off x="342500" y="286175"/>
            <a:ext cx="8520600" cy="629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t>Decentralization</a:t>
            </a:r>
            <a:endParaRPr sz="4800"/>
          </a:p>
        </p:txBody>
      </p:sp>
      <p:sp>
        <p:nvSpPr>
          <p:cNvPr id="153" name="Google Shape;153;p12"/>
          <p:cNvSpPr txBox="1"/>
          <p:nvPr/>
        </p:nvSpPr>
        <p:spPr>
          <a:xfrm>
            <a:off x="531300" y="1551300"/>
            <a:ext cx="7253400" cy="16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Decentralization as in authority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 one actually owns the network/service.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Decentralization as in architecture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a:off x="3253088" y="4627018"/>
            <a:ext cx="1889400" cy="388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 name="Google Shape;155;p12"/>
          <p:cNvSpPr/>
          <p:nvPr/>
        </p:nvSpPr>
        <p:spPr>
          <a:xfrm>
            <a:off x="5298810" y="4570780"/>
            <a:ext cx="653700" cy="500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12"/>
          <p:cNvSpPr/>
          <p:nvPr/>
        </p:nvSpPr>
        <p:spPr>
          <a:xfrm>
            <a:off x="3564426" y="3300099"/>
            <a:ext cx="1717500" cy="1362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 name="Google Shape;157;p12"/>
          <p:cNvSpPr txBox="1"/>
          <p:nvPr/>
        </p:nvSpPr>
        <p:spPr>
          <a:xfrm>
            <a:off x="3478482" y="3300088"/>
            <a:ext cx="1889400" cy="500700"/>
          </a:xfrm>
          <a:prstGeom prst="rect">
            <a:avLst/>
          </a:prstGeom>
          <a:noFill/>
          <a:ln>
            <a:noFill/>
          </a:ln>
        </p:spPr>
        <p:txBody>
          <a:bodyPr anchorCtr="0" anchor="t" bIns="0" lIns="0" spcFirstLastPara="1" rIns="0" wrap="square" tIns="16500">
            <a:noAutofit/>
          </a:bodyPr>
          <a:lstStyle/>
          <a:p>
            <a:pPr indent="0" lvl="0" marL="12700" marR="0" rtl="0" algn="ctr">
              <a:lnSpc>
                <a:spcPct val="100000"/>
              </a:lnSpc>
              <a:spcBef>
                <a:spcPts val="0"/>
              </a:spcBef>
              <a:spcAft>
                <a:spcPts val="0"/>
              </a:spcAft>
              <a:buClr>
                <a:srgbClr val="000000"/>
              </a:buClr>
              <a:buSzPts val="1400"/>
              <a:buFont typeface="Arial"/>
              <a:buNone/>
            </a:pPr>
            <a:r>
              <a:rPr b="0" i="0" lang="en" sz="1400" u="none" cap="none" strike="noStrike">
                <a:solidFill>
                  <a:srgbClr val="1F487C"/>
                </a:solidFill>
                <a:latin typeface="Arial"/>
                <a:ea typeface="Arial"/>
                <a:cs typeface="Arial"/>
                <a:sym typeface="Arial"/>
              </a:rPr>
              <a:t>Peer-to-Peer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ctrTitle"/>
          </p:nvPr>
        </p:nvSpPr>
        <p:spPr>
          <a:xfrm>
            <a:off x="311700" y="193775"/>
            <a:ext cx="8520600" cy="65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t>Perks of decentralization </a:t>
            </a:r>
            <a:endParaRPr sz="3600"/>
          </a:p>
        </p:txBody>
      </p:sp>
      <p:sp>
        <p:nvSpPr>
          <p:cNvPr id="163" name="Google Shape;163;p13"/>
          <p:cNvSpPr txBox="1"/>
          <p:nvPr/>
        </p:nvSpPr>
        <p:spPr>
          <a:xfrm>
            <a:off x="475350" y="1826150"/>
            <a:ext cx="8193300" cy="2159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No single point of failure in the infrastructure.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Transparency.</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No need to trust.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Elimination of middlemen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215600" y="393975"/>
            <a:ext cx="8616600" cy="3996300"/>
          </a:xfrm>
          <a:prstGeom prst="rect">
            <a:avLst/>
          </a:prstGeom>
          <a:no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SzPts val="3600"/>
              <a:buNone/>
            </a:pPr>
            <a:r>
              <a:rPr lang="en" sz="1800">
                <a:solidFill>
                  <a:srgbClr val="666666"/>
                </a:solidFill>
              </a:rPr>
              <a:t>The concept of </a:t>
            </a:r>
            <a:r>
              <a:rPr b="1" lang="en" sz="1800">
                <a:solidFill>
                  <a:srgbClr val="666666"/>
                </a:solidFill>
              </a:rPr>
              <a:t>Decentralization</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i="1" lang="en" sz="1800">
                <a:solidFill>
                  <a:srgbClr val="666666"/>
                </a:solidFill>
              </a:rPr>
              <a:t>combined with</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b="1" lang="en" sz="1800">
                <a:solidFill>
                  <a:srgbClr val="666666"/>
                </a:solidFill>
              </a:rPr>
              <a:t>Cryptography techniques</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lang="en" sz="1800">
                <a:solidFill>
                  <a:srgbClr val="666666"/>
                </a:solidFill>
              </a:rPr>
              <a:t>l</a:t>
            </a:r>
            <a:r>
              <a:rPr i="1" lang="en" sz="1800">
                <a:solidFill>
                  <a:srgbClr val="666666"/>
                </a:solidFill>
              </a:rPr>
              <a:t>ays foundation for a technology called</a:t>
            </a:r>
            <a:endParaRPr i="1" sz="1800">
              <a:solidFill>
                <a:srgbClr val="666666"/>
              </a:solidFill>
            </a:endParaRPr>
          </a:p>
          <a:p>
            <a:pPr indent="0" lvl="0" marL="0" rtl="0" algn="ctr">
              <a:lnSpc>
                <a:spcPct val="130000"/>
              </a:lnSpc>
              <a:spcBef>
                <a:spcPts val="0"/>
              </a:spcBef>
              <a:spcAft>
                <a:spcPts val="0"/>
              </a:spcAft>
              <a:buSzPts val="3600"/>
              <a:buNone/>
            </a:pPr>
            <a:r>
              <a:rPr lang="en" sz="1800">
                <a:solidFill>
                  <a:srgbClr val="666666"/>
                </a:solidFill>
              </a:rPr>
              <a:t> </a:t>
            </a:r>
            <a:r>
              <a:rPr b="1" lang="en" sz="1800">
                <a:solidFill>
                  <a:srgbClr val="666666"/>
                </a:solidFill>
              </a:rPr>
              <a:t>Blockchain</a:t>
            </a:r>
            <a:endParaRPr b="1" sz="1800">
              <a:solidFill>
                <a:srgbClr val="666666"/>
              </a:solidFill>
            </a:endParaRPr>
          </a:p>
          <a:p>
            <a:pPr indent="0" lvl="0" marL="0" rtl="0" algn="ctr">
              <a:lnSpc>
                <a:spcPct val="130000"/>
              </a:lnSpc>
              <a:spcBef>
                <a:spcPts val="0"/>
              </a:spcBef>
              <a:spcAft>
                <a:spcPts val="0"/>
              </a:spcAft>
              <a:buSzPts val="3600"/>
              <a:buNone/>
            </a:pPr>
            <a:r>
              <a:rPr i="1" lang="en" sz="1800">
                <a:solidFill>
                  <a:srgbClr val="666666"/>
                </a:solidFill>
              </a:rPr>
              <a:t>which is a data structure</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b="1" lang="en" sz="1800">
                <a:solidFill>
                  <a:srgbClr val="666666"/>
                </a:solidFill>
              </a:rPr>
              <a:t>(or shared distributed ledger)</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i="1" lang="en" sz="1800">
                <a:solidFill>
                  <a:srgbClr val="666666"/>
                </a:solidFill>
              </a:rPr>
              <a:t>to store information</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b="1" lang="en" sz="1800">
                <a:solidFill>
                  <a:srgbClr val="666666"/>
                </a:solidFill>
              </a:rPr>
              <a:t>(or transactions)</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i="1" lang="en" sz="1800">
                <a:solidFill>
                  <a:srgbClr val="666666"/>
                </a:solidFill>
              </a:rPr>
              <a:t>having highly desirable characteristics like</a:t>
            </a:r>
            <a:r>
              <a:rPr lang="en" sz="1800">
                <a:solidFill>
                  <a:srgbClr val="666666"/>
                </a:solidFill>
              </a:rPr>
              <a:t> </a:t>
            </a:r>
            <a:endParaRPr sz="1800">
              <a:solidFill>
                <a:srgbClr val="666666"/>
              </a:solidFill>
            </a:endParaRPr>
          </a:p>
          <a:p>
            <a:pPr indent="0" lvl="0" marL="0" rtl="0" algn="ctr">
              <a:lnSpc>
                <a:spcPct val="130000"/>
              </a:lnSpc>
              <a:spcBef>
                <a:spcPts val="0"/>
              </a:spcBef>
              <a:spcAft>
                <a:spcPts val="0"/>
              </a:spcAft>
              <a:buSzPts val="3600"/>
              <a:buNone/>
            </a:pPr>
            <a:r>
              <a:rPr b="1" lang="en" sz="1800">
                <a:solidFill>
                  <a:srgbClr val="666666"/>
                </a:solidFill>
              </a:rPr>
              <a:t>Persistence, Authenticity, Transparency, un-hackablity, and elimination of intermediaries.</a:t>
            </a:r>
            <a:endParaRPr b="1" sz="18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311700" y="445025"/>
            <a:ext cx="8520600" cy="478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174" name="Google Shape;174;p15"/>
          <p:cNvSpPr txBox="1"/>
          <p:nvPr>
            <p:ph idx="1" type="body"/>
          </p:nvPr>
        </p:nvSpPr>
        <p:spPr>
          <a:xfrm>
            <a:off x="311700" y="923800"/>
            <a:ext cx="8520600" cy="4133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525"/>
              <a:t>What is Bitcoin</a:t>
            </a:r>
            <a:endParaRPr sz="1525"/>
          </a:p>
          <a:p>
            <a:pPr indent="0" lvl="0" marL="0" rtl="0" algn="l">
              <a:lnSpc>
                <a:spcPct val="95000"/>
              </a:lnSpc>
              <a:spcBef>
                <a:spcPts val="1200"/>
              </a:spcBef>
              <a:spcAft>
                <a:spcPts val="0"/>
              </a:spcAft>
              <a:buSzPts val="688"/>
              <a:buNone/>
            </a:pPr>
            <a:r>
              <a:rPr lang="en" sz="1525"/>
              <a:t>Bitcoin and Blockchain</a:t>
            </a:r>
            <a:endParaRPr sz="1525"/>
          </a:p>
          <a:p>
            <a:pPr indent="0" lvl="0" marL="0" rtl="0" algn="l">
              <a:lnSpc>
                <a:spcPct val="95000"/>
              </a:lnSpc>
              <a:spcBef>
                <a:spcPts val="1200"/>
              </a:spcBef>
              <a:spcAft>
                <a:spcPts val="0"/>
              </a:spcAft>
              <a:buSzPts val="688"/>
              <a:buNone/>
            </a:pPr>
            <a:r>
              <a:rPr lang="en" sz="1525"/>
              <a:t>Bitcoin’s  Monetary Policy</a:t>
            </a:r>
            <a:endParaRPr sz="1525"/>
          </a:p>
          <a:p>
            <a:pPr indent="0" lvl="0" marL="0" rtl="0" algn="l">
              <a:lnSpc>
                <a:spcPct val="95000"/>
              </a:lnSpc>
              <a:spcBef>
                <a:spcPts val="1200"/>
              </a:spcBef>
              <a:spcAft>
                <a:spcPts val="0"/>
              </a:spcAft>
              <a:buSzPts val="688"/>
              <a:buNone/>
            </a:pPr>
            <a:r>
              <a:rPr lang="en" sz="1525"/>
              <a:t>Mining</a:t>
            </a:r>
            <a:endParaRPr sz="1525"/>
          </a:p>
          <a:p>
            <a:pPr indent="0" lvl="0" marL="0" rtl="0" algn="l">
              <a:lnSpc>
                <a:spcPct val="95000"/>
              </a:lnSpc>
              <a:spcBef>
                <a:spcPts val="1200"/>
              </a:spcBef>
              <a:spcAft>
                <a:spcPts val="0"/>
              </a:spcAft>
              <a:buSzPts val="688"/>
              <a:buNone/>
            </a:pPr>
            <a:r>
              <a:rPr lang="en" sz="1525"/>
              <a:t>Nonce</a:t>
            </a:r>
            <a:endParaRPr sz="1525"/>
          </a:p>
          <a:p>
            <a:pPr indent="0" lvl="0" marL="0" rtl="0" algn="l">
              <a:lnSpc>
                <a:spcPct val="95000"/>
              </a:lnSpc>
              <a:spcBef>
                <a:spcPts val="1200"/>
              </a:spcBef>
              <a:spcAft>
                <a:spcPts val="0"/>
              </a:spcAft>
              <a:buSzPts val="688"/>
              <a:buNone/>
            </a:pPr>
            <a:r>
              <a:rPr lang="en" sz="1525"/>
              <a:t>CPUs vs GPU vs ASICs</a:t>
            </a:r>
            <a:endParaRPr sz="1525"/>
          </a:p>
          <a:p>
            <a:pPr indent="0" lvl="0" marL="0" rtl="0" algn="l">
              <a:lnSpc>
                <a:spcPct val="95000"/>
              </a:lnSpc>
              <a:spcBef>
                <a:spcPts val="1200"/>
              </a:spcBef>
              <a:spcAft>
                <a:spcPts val="0"/>
              </a:spcAft>
              <a:buSzPts val="688"/>
              <a:buNone/>
            </a:pPr>
            <a:r>
              <a:rPr lang="en" sz="1525"/>
              <a:t>Mempool</a:t>
            </a:r>
            <a:endParaRPr sz="1525"/>
          </a:p>
          <a:p>
            <a:pPr indent="0" lvl="0" marL="0" rtl="0" algn="l">
              <a:lnSpc>
                <a:spcPct val="95000"/>
              </a:lnSpc>
              <a:spcBef>
                <a:spcPts val="1200"/>
              </a:spcBef>
              <a:spcAft>
                <a:spcPts val="0"/>
              </a:spcAft>
              <a:buSzPts val="688"/>
              <a:buNone/>
            </a:pPr>
            <a:r>
              <a:rPr lang="en" sz="1525"/>
              <a:t>UTXO</a:t>
            </a:r>
            <a:endParaRPr sz="1525"/>
          </a:p>
          <a:p>
            <a:pPr indent="0" lvl="0" marL="0" rtl="0" algn="l">
              <a:lnSpc>
                <a:spcPct val="95000"/>
              </a:lnSpc>
              <a:spcBef>
                <a:spcPts val="1200"/>
              </a:spcBef>
              <a:spcAft>
                <a:spcPts val="0"/>
              </a:spcAft>
              <a:buSzPts val="688"/>
              <a:buNone/>
            </a:pPr>
            <a:r>
              <a:rPr lang="en" sz="1525"/>
              <a:t>Transactions </a:t>
            </a:r>
            <a:endParaRPr sz="1525"/>
          </a:p>
          <a:p>
            <a:pPr indent="0" lvl="0" marL="0" rtl="0" algn="l">
              <a:lnSpc>
                <a:spcPct val="95000"/>
              </a:lnSpc>
              <a:spcBef>
                <a:spcPts val="1200"/>
              </a:spcBef>
              <a:spcAft>
                <a:spcPts val="0"/>
              </a:spcAft>
              <a:buSzPts val="688"/>
              <a:buNone/>
            </a:pPr>
            <a:r>
              <a:rPr lang="en" sz="1525"/>
              <a:t>Wallets</a:t>
            </a:r>
            <a:endParaRPr sz="1525"/>
          </a:p>
          <a:p>
            <a:pPr indent="0" lvl="0" marL="0" rtl="0" algn="l">
              <a:lnSpc>
                <a:spcPct val="95000"/>
              </a:lnSpc>
              <a:spcBef>
                <a:spcPts val="1200"/>
              </a:spcBef>
              <a:spcAft>
                <a:spcPts val="1200"/>
              </a:spcAft>
              <a:buSzPts val="688"/>
              <a:buNone/>
            </a:pPr>
            <a:r>
              <a:rPr lang="en" sz="1525"/>
              <a:t>Public-key cryptography</a:t>
            </a:r>
            <a:endParaRPr sz="1525"/>
          </a:p>
        </p:txBody>
      </p:sp>
      <p:sp>
        <p:nvSpPr>
          <p:cNvPr id="175" name="Google Shape;17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sp>
        <p:nvSpPr>
          <p:cNvPr id="180" name="Google Shape;180;p16"/>
          <p:cNvSpPr/>
          <p:nvPr/>
        </p:nvSpPr>
        <p:spPr>
          <a:xfrm>
            <a:off x="0" y="0"/>
            <a:ext cx="1952100" cy="2519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 name="Google Shape;181;p16"/>
          <p:cNvSpPr txBox="1"/>
          <p:nvPr/>
        </p:nvSpPr>
        <p:spPr>
          <a:xfrm>
            <a:off x="2690495" y="332422"/>
            <a:ext cx="5666700" cy="391800"/>
          </a:xfrm>
          <a:prstGeom prst="rect">
            <a:avLst/>
          </a:prstGeom>
          <a:noFill/>
          <a:ln>
            <a:noFill/>
          </a:ln>
        </p:spPr>
        <p:txBody>
          <a:bodyPr anchorCtr="0" anchor="t" bIns="0" lIns="0" spcFirstLastPara="1" rIns="0" wrap="square" tIns="12700">
            <a:noAutofit/>
          </a:bodyPr>
          <a:lstStyle/>
          <a:p>
            <a:pPr indent="-342900" lvl="0" marL="355600" marR="0" rtl="0" algn="l">
              <a:lnSpc>
                <a:spcPct val="100000"/>
              </a:lnSpc>
              <a:spcBef>
                <a:spcPts val="0"/>
              </a:spcBef>
              <a:spcAft>
                <a:spcPts val="0"/>
              </a:spcAft>
              <a:buClr>
                <a:srgbClr val="1F487C"/>
              </a:buClr>
              <a:buSzPts val="2400"/>
              <a:buFont typeface="Arial"/>
              <a:buChar char="•"/>
            </a:pPr>
            <a:r>
              <a:rPr b="1" i="0" lang="en" sz="2400" u="none" cap="none" strike="noStrike">
                <a:solidFill>
                  <a:srgbClr val="1F487C"/>
                </a:solidFill>
                <a:latin typeface="Trebuchet MS"/>
                <a:ea typeface="Trebuchet MS"/>
                <a:cs typeface="Trebuchet MS"/>
                <a:sym typeface="Trebuchet MS"/>
              </a:rPr>
              <a:t>Bitcoin </a:t>
            </a:r>
            <a:r>
              <a:rPr b="0" i="0" lang="en" sz="2400" u="none" cap="none" strike="noStrike">
                <a:solidFill>
                  <a:srgbClr val="000000"/>
                </a:solidFill>
                <a:latin typeface="Arial"/>
                <a:ea typeface="Arial"/>
                <a:cs typeface="Arial"/>
                <a:sym typeface="Arial"/>
              </a:rPr>
              <a:t>was designed by </a:t>
            </a:r>
            <a:r>
              <a:rPr b="0" i="0" lang="en" sz="2400" u="none" cap="none" strike="noStrike">
                <a:solidFill>
                  <a:srgbClr val="FF0000"/>
                </a:solidFill>
                <a:latin typeface="Arial"/>
                <a:ea typeface="Arial"/>
                <a:cs typeface="Arial"/>
                <a:sym typeface="Arial"/>
              </a:rPr>
              <a:t>Satoshi Nakamoto</a:t>
            </a:r>
            <a:endParaRPr b="0" i="0" sz="2400" u="none" cap="none" strike="noStrike">
              <a:solidFill>
                <a:srgbClr val="000000"/>
              </a:solidFill>
              <a:latin typeface="Arial"/>
              <a:ea typeface="Arial"/>
              <a:cs typeface="Arial"/>
              <a:sym typeface="Arial"/>
            </a:endParaRPr>
          </a:p>
        </p:txBody>
      </p:sp>
      <p:sp>
        <p:nvSpPr>
          <p:cNvPr id="182" name="Google Shape;182;p16"/>
          <p:cNvSpPr txBox="1"/>
          <p:nvPr/>
        </p:nvSpPr>
        <p:spPr>
          <a:xfrm>
            <a:off x="2690495" y="2507869"/>
            <a:ext cx="5826900" cy="1725300"/>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2750"/>
              <a:buFont typeface="Arial"/>
              <a:buNone/>
            </a:pPr>
            <a:r>
              <a:rPr b="0" i="0" lang="en" sz="2750" u="none" cap="none" strike="noStrike">
                <a:solidFill>
                  <a:srgbClr val="1F487C"/>
                </a:solidFill>
                <a:latin typeface="Arial"/>
                <a:ea typeface="Arial"/>
                <a:cs typeface="Arial"/>
                <a:sym typeface="Arial"/>
              </a:rPr>
              <a:t>“A Peer-to-Peer Electronic Cash System”</a:t>
            </a:r>
            <a:endParaRPr b="0" i="0" sz="2750" u="none" cap="none" strike="noStrike">
              <a:solidFill>
                <a:srgbClr val="000000"/>
              </a:solidFill>
              <a:latin typeface="Arial"/>
              <a:ea typeface="Arial"/>
              <a:cs typeface="Arial"/>
              <a:sym typeface="Arial"/>
            </a:endParaRPr>
          </a:p>
          <a:p>
            <a:pPr indent="0" lvl="0" marL="12700" marR="0" rtl="0" algn="l">
              <a:lnSpc>
                <a:spcPct val="100000"/>
              </a:lnSpc>
              <a:spcBef>
                <a:spcPts val="55"/>
              </a:spcBef>
              <a:spcAft>
                <a:spcPts val="0"/>
              </a:spcAft>
              <a:buClr>
                <a:srgbClr val="000000"/>
              </a:buClr>
              <a:buSzPts val="1800"/>
              <a:buFont typeface="Arial"/>
              <a:buNone/>
            </a:pPr>
            <a:r>
              <a:rPr b="0" i="1" lang="en" sz="1800" u="none" cap="none" strike="noStrike">
                <a:solidFill>
                  <a:srgbClr val="1F487C"/>
                </a:solidFill>
                <a:latin typeface="Trebuchet MS"/>
                <a:ea typeface="Trebuchet MS"/>
                <a:cs typeface="Trebuchet MS"/>
                <a:sym typeface="Trebuchet MS"/>
              </a:rPr>
              <a:t>2008</a:t>
            </a:r>
            <a:endParaRPr b="0" i="0" sz="18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1290"/>
              </a:spcBef>
              <a:spcAft>
                <a:spcPts val="0"/>
              </a:spcAft>
              <a:buClr>
                <a:srgbClr val="000000"/>
              </a:buClr>
              <a:buSzPts val="2000"/>
              <a:buFont typeface="Arial"/>
              <a:buNone/>
            </a:pPr>
            <a:r>
              <a:rPr b="0" i="1" lang="en" sz="2000" u="none" cap="none" strike="noStrike">
                <a:solidFill>
                  <a:srgbClr val="1F487C"/>
                </a:solidFill>
                <a:latin typeface="Trebuchet MS"/>
                <a:ea typeface="Trebuchet MS"/>
                <a:cs typeface="Trebuchet MS"/>
                <a:sym typeface="Trebuchet MS"/>
              </a:rPr>
              <a:t>The term </a:t>
            </a:r>
            <a:r>
              <a:rPr b="1" i="1" lang="en" sz="2000" u="none" cap="none" strike="noStrike">
                <a:solidFill>
                  <a:srgbClr val="000000"/>
                </a:solidFill>
                <a:latin typeface="Trebuchet MS"/>
                <a:ea typeface="Trebuchet MS"/>
                <a:cs typeface="Trebuchet MS"/>
                <a:sym typeface="Trebuchet MS"/>
              </a:rPr>
              <a:t>block chain </a:t>
            </a:r>
            <a:r>
              <a:rPr b="0" i="1" lang="en" sz="2000" u="none" cap="none" strike="noStrike">
                <a:solidFill>
                  <a:srgbClr val="1F487C"/>
                </a:solidFill>
                <a:latin typeface="Trebuchet MS"/>
                <a:ea typeface="Trebuchet MS"/>
                <a:cs typeface="Trebuchet MS"/>
                <a:sym typeface="Trebuchet MS"/>
              </a:rPr>
              <a:t>was coined by Satoshi in this paper</a:t>
            </a:r>
            <a:endParaRPr b="0" i="0" sz="2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2b5c7b62616_0_0"/>
          <p:cNvPicPr preferRelativeResize="0"/>
          <p:nvPr/>
        </p:nvPicPr>
        <p:blipFill rotWithShape="1">
          <a:blip r:embed="rId3">
            <a:alphaModFix/>
          </a:blip>
          <a:srcRect b="0" l="0" r="0" t="0"/>
          <a:stretch/>
        </p:blipFill>
        <p:spPr>
          <a:xfrm>
            <a:off x="152400" y="152400"/>
            <a:ext cx="8839200" cy="4297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1" name="Shape 191"/>
        <p:cNvGrpSpPr/>
        <p:nvPr/>
      </p:nvGrpSpPr>
      <p:grpSpPr>
        <a:xfrm>
          <a:off x="0" y="0"/>
          <a:ext cx="0" cy="0"/>
          <a:chOff x="0" y="0"/>
          <a:chExt cx="0" cy="0"/>
        </a:xfrm>
      </p:grpSpPr>
      <p:sp>
        <p:nvSpPr>
          <p:cNvPr id="192" name="Google Shape;192;p17"/>
          <p:cNvSpPr/>
          <p:nvPr/>
        </p:nvSpPr>
        <p:spPr>
          <a:xfrm>
            <a:off x="319122" y="291733"/>
            <a:ext cx="3106500" cy="145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 name="Google Shape;193;p17"/>
          <p:cNvSpPr txBox="1"/>
          <p:nvPr/>
        </p:nvSpPr>
        <p:spPr>
          <a:xfrm>
            <a:off x="3540125" y="185550"/>
            <a:ext cx="4433700" cy="1221000"/>
          </a:xfrm>
          <a:prstGeom prst="rect">
            <a:avLst/>
          </a:prstGeom>
          <a:noFill/>
          <a:ln>
            <a:noFill/>
          </a:ln>
        </p:spPr>
        <p:txBody>
          <a:bodyPr anchorCtr="0" anchor="t" bIns="0" lIns="0" spcFirstLastPara="1" rIns="0" wrap="square" tIns="208900">
            <a:noAutofit/>
          </a:bodyPr>
          <a:lstStyle/>
          <a:p>
            <a:pPr indent="-292735" lvl="0" marL="356235"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Arial"/>
                <a:ea typeface="Arial"/>
                <a:cs typeface="Arial"/>
                <a:sym typeface="Arial"/>
              </a:rPr>
              <a:t>Bitcoin network is public</a:t>
            </a:r>
            <a:endParaRPr b="0" i="0" sz="2400" u="none" cap="none" strike="noStrike">
              <a:solidFill>
                <a:srgbClr val="000000"/>
              </a:solidFill>
              <a:latin typeface="Arial"/>
              <a:ea typeface="Arial"/>
              <a:cs typeface="Arial"/>
              <a:sym typeface="Arial"/>
            </a:endParaRPr>
          </a:p>
          <a:p>
            <a:pPr indent="-342900" lvl="1" marL="794385" marR="0" rtl="0" algn="l">
              <a:lnSpc>
                <a:spcPct val="100000"/>
              </a:lnSpc>
              <a:spcBef>
                <a:spcPts val="1145"/>
              </a:spcBef>
              <a:spcAft>
                <a:spcPts val="0"/>
              </a:spcAft>
              <a:buClr>
                <a:srgbClr val="1F487C"/>
              </a:buClr>
              <a:buSzPts val="2400"/>
              <a:buFont typeface="Arial"/>
              <a:buChar char="•"/>
            </a:pPr>
            <a:r>
              <a:rPr b="0" i="0" lang="en" sz="2400" u="none" cap="none" strike="noStrike">
                <a:solidFill>
                  <a:srgbClr val="1F487C"/>
                </a:solidFill>
                <a:latin typeface="Arial"/>
                <a:ea typeface="Arial"/>
                <a:cs typeface="Arial"/>
                <a:sym typeface="Arial"/>
              </a:rPr>
              <a:t>Source code is open  source</a:t>
            </a:r>
            <a:endParaRPr b="0" i="0" sz="2400" u="none" cap="none" strike="noStrike">
              <a:solidFill>
                <a:srgbClr val="000000"/>
              </a:solidFill>
              <a:latin typeface="Arial"/>
              <a:ea typeface="Arial"/>
              <a:cs typeface="Arial"/>
              <a:sym typeface="Arial"/>
            </a:endParaRPr>
          </a:p>
        </p:txBody>
      </p:sp>
      <p:sp>
        <p:nvSpPr>
          <p:cNvPr id="194" name="Google Shape;194;p17"/>
          <p:cNvSpPr txBox="1"/>
          <p:nvPr/>
        </p:nvSpPr>
        <p:spPr>
          <a:xfrm>
            <a:off x="708025" y="2258631"/>
            <a:ext cx="7703700" cy="2280900"/>
          </a:xfrm>
          <a:prstGeom prst="rect">
            <a:avLst/>
          </a:prstGeom>
          <a:noFill/>
          <a:ln>
            <a:noFill/>
          </a:ln>
        </p:spPr>
        <p:txBody>
          <a:bodyPr anchorCtr="0" anchor="t" bIns="0" lIns="0" spcFirstLastPara="1" rIns="0" wrap="square" tIns="12700">
            <a:noAutofit/>
          </a:bodyPr>
          <a:lstStyle/>
          <a:p>
            <a:pPr indent="-317500" lvl="0" marL="355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Owner uses private key to spend bitcoins</a:t>
            </a:r>
            <a:endParaRPr b="0" i="0" sz="2000" u="none" cap="none" strike="noStrike">
              <a:solidFill>
                <a:srgbClr val="000000"/>
              </a:solidFill>
              <a:latin typeface="Arial"/>
              <a:ea typeface="Arial"/>
              <a:cs typeface="Arial"/>
              <a:sym typeface="Arial"/>
            </a:endParaRPr>
          </a:p>
          <a:p>
            <a:pPr indent="-317500" lvl="0" marL="355600" marR="0" rtl="0" algn="l">
              <a:lnSpc>
                <a:spcPct val="100000"/>
              </a:lnSpc>
              <a:spcBef>
                <a:spcPts val="1964"/>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Public ledger: </a:t>
            </a:r>
            <a:r>
              <a:rPr b="0" i="0" lang="en" sz="2000" u="none" cap="none" strike="noStrike">
                <a:solidFill>
                  <a:srgbClr val="17375E"/>
                </a:solidFill>
                <a:latin typeface="Arial"/>
                <a:ea typeface="Arial"/>
                <a:cs typeface="Arial"/>
                <a:sym typeface="Arial"/>
              </a:rPr>
              <a:t>All bitcoin exchanges are visible to everyone on the network</a:t>
            </a:r>
            <a:endParaRPr b="0" i="0" sz="2000" u="none" cap="none" strike="noStrike">
              <a:solidFill>
                <a:srgbClr val="000000"/>
              </a:solidFill>
              <a:latin typeface="Arial"/>
              <a:ea typeface="Arial"/>
              <a:cs typeface="Arial"/>
              <a:sym typeface="Arial"/>
            </a:endParaRPr>
          </a:p>
          <a:p>
            <a:pPr indent="-317500" lvl="0" marL="355600" marR="0" rtl="0" algn="l">
              <a:lnSpc>
                <a:spcPct val="100000"/>
              </a:lnSpc>
              <a:spcBef>
                <a:spcPts val="2305"/>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Transfer/Spending of coins require very little fee</a:t>
            </a:r>
            <a:endParaRPr b="0" i="0" sz="2000" u="none" cap="none" strike="noStrike">
              <a:solidFill>
                <a:srgbClr val="000000"/>
              </a:solidFill>
              <a:latin typeface="Arial"/>
              <a:ea typeface="Arial"/>
              <a:cs typeface="Arial"/>
              <a:sym typeface="Arial"/>
            </a:endParaRPr>
          </a:p>
          <a:p>
            <a:pPr indent="-317500" lvl="0" marL="355600" marR="0" rtl="0" algn="l">
              <a:lnSpc>
                <a:spcPct val="100000"/>
              </a:lnSpc>
              <a:spcBef>
                <a:spcPts val="1964"/>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Transactions are validated by miners who get rewarded</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8"/>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How exactly blockchain is implemented?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Blockchain Technology</a:t>
            </a:r>
            <a:endParaRPr/>
          </a:p>
        </p:txBody>
      </p:sp>
      <p:sp>
        <p:nvSpPr>
          <p:cNvPr id="83" name="Google Shape;83;p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84" name="Google Shape;84;p2"/>
          <p:cNvPicPr preferRelativeResize="0"/>
          <p:nvPr/>
        </p:nvPicPr>
        <p:blipFill rotWithShape="1">
          <a:blip r:embed="rId3">
            <a:alphaModFix/>
          </a:blip>
          <a:srcRect b="0" l="0" r="0" t="0"/>
          <a:stretch/>
        </p:blipFill>
        <p:spPr>
          <a:xfrm>
            <a:off x="2614800" y="1300875"/>
            <a:ext cx="4352800" cy="3331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3" name="Shape 203"/>
        <p:cNvGrpSpPr/>
        <p:nvPr/>
      </p:nvGrpSpPr>
      <p:grpSpPr>
        <a:xfrm>
          <a:off x="0" y="0"/>
          <a:ext cx="0" cy="0"/>
          <a:chOff x="0" y="0"/>
          <a:chExt cx="0" cy="0"/>
        </a:xfrm>
      </p:grpSpPr>
      <p:sp>
        <p:nvSpPr>
          <p:cNvPr id="204" name="Google Shape;204;p19"/>
          <p:cNvSpPr/>
          <p:nvPr/>
        </p:nvSpPr>
        <p:spPr>
          <a:xfrm>
            <a:off x="0" y="0"/>
            <a:ext cx="2067000" cy="68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19"/>
          <p:cNvSpPr/>
          <p:nvPr/>
        </p:nvSpPr>
        <p:spPr>
          <a:xfrm>
            <a:off x="19050" y="9525"/>
            <a:ext cx="2009700" cy="743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19"/>
          <p:cNvSpPr/>
          <p:nvPr/>
        </p:nvSpPr>
        <p:spPr>
          <a:xfrm>
            <a:off x="0" y="0"/>
            <a:ext cx="2000400" cy="597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19"/>
          <p:cNvSpPr/>
          <p:nvPr/>
        </p:nvSpPr>
        <p:spPr>
          <a:xfrm>
            <a:off x="0" y="0"/>
            <a:ext cx="2001000" cy="597000"/>
          </a:xfrm>
          <a:custGeom>
            <a:rect b="b" l="l" r="r" t="t"/>
            <a:pathLst>
              <a:path extrusionOk="0" h="120000" w="120000">
                <a:moveTo>
                  <a:pt x="0" y="120000"/>
                </a:moveTo>
                <a:lnTo>
                  <a:pt x="119963" y="120000"/>
                </a:lnTo>
                <a:lnTo>
                  <a:pt x="119963" y="0"/>
                </a:lnTo>
                <a:lnTo>
                  <a:pt x="0" y="0"/>
                </a:lnTo>
              </a:path>
            </a:pathLst>
          </a:custGeom>
          <a:noFill/>
          <a:ln cap="flat" cmpd="sng" w="9525">
            <a:solidFill>
              <a:srgbClr val="497D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19"/>
          <p:cNvSpPr txBox="1"/>
          <p:nvPr>
            <p:ph type="title"/>
          </p:nvPr>
        </p:nvSpPr>
        <p:spPr>
          <a:xfrm>
            <a:off x="0" y="84137"/>
            <a:ext cx="1995900" cy="391800"/>
          </a:xfrm>
          <a:prstGeom prst="rect">
            <a:avLst/>
          </a:prstGeom>
          <a:noFill/>
          <a:ln>
            <a:noFill/>
          </a:ln>
        </p:spPr>
        <p:txBody>
          <a:bodyPr anchorCtr="0" anchor="t" bIns="0" lIns="0" spcFirstLastPara="1" rIns="0" wrap="square" tIns="12700">
            <a:noAutofit/>
          </a:bodyPr>
          <a:lstStyle/>
          <a:p>
            <a:pPr indent="0" lvl="0" marL="259078" marR="0" rtl="0" algn="l">
              <a:lnSpc>
                <a:spcPct val="100000"/>
              </a:lnSpc>
              <a:spcBef>
                <a:spcPts val="0"/>
              </a:spcBef>
              <a:spcAft>
                <a:spcPts val="0"/>
              </a:spcAft>
              <a:buSzPts val="2800"/>
              <a:buNone/>
            </a:pPr>
            <a:r>
              <a:rPr b="0" i="0" lang="en" sz="2400" u="none" cap="none" strike="noStrike">
                <a:solidFill>
                  <a:srgbClr val="FFFFFF"/>
                </a:solidFill>
                <a:latin typeface="Arial"/>
                <a:ea typeface="Arial"/>
                <a:cs typeface="Arial"/>
                <a:sym typeface="Arial"/>
              </a:rPr>
              <a:t>Blockchain?</a:t>
            </a:r>
            <a:endParaRPr/>
          </a:p>
        </p:txBody>
      </p:sp>
      <p:sp>
        <p:nvSpPr>
          <p:cNvPr id="209" name="Google Shape;209;p19"/>
          <p:cNvSpPr txBox="1"/>
          <p:nvPr/>
        </p:nvSpPr>
        <p:spPr>
          <a:xfrm>
            <a:off x="248284" y="1197355"/>
            <a:ext cx="7338600" cy="3106500"/>
          </a:xfrm>
          <a:prstGeom prst="rect">
            <a:avLst/>
          </a:prstGeom>
          <a:noFill/>
          <a:ln>
            <a:noFill/>
          </a:ln>
        </p:spPr>
        <p:txBody>
          <a:bodyPr anchorCtr="0" anchor="t" bIns="0" lIns="0" spcFirstLastPara="1" rIns="0" wrap="square" tIns="13325">
            <a:noAutofit/>
          </a:bodyPr>
          <a:lstStyle/>
          <a:p>
            <a:pPr indent="-342900" lvl="0" marL="355600" marR="0" rtl="0" algn="l">
              <a:lnSpc>
                <a:spcPct val="100000"/>
              </a:lnSpc>
              <a:spcBef>
                <a:spcPts val="0"/>
              </a:spcBef>
              <a:spcAft>
                <a:spcPts val="0"/>
              </a:spcAft>
              <a:buClr>
                <a:srgbClr val="4F6128"/>
              </a:buClr>
              <a:buSzPts val="2400"/>
              <a:buFont typeface="Arial"/>
              <a:buChar char="•"/>
            </a:pPr>
            <a:r>
              <a:rPr b="1" i="0" lang="en" sz="2400" u="none" cap="none" strike="noStrike">
                <a:solidFill>
                  <a:srgbClr val="4F6128"/>
                </a:solidFill>
                <a:latin typeface="Trebuchet MS"/>
                <a:ea typeface="Trebuchet MS"/>
                <a:cs typeface="Trebuchet MS"/>
                <a:sym typeface="Trebuchet MS"/>
              </a:rPr>
              <a:t>Decentralized </a:t>
            </a:r>
            <a:r>
              <a:rPr b="0" i="0" lang="en" sz="2400" u="none" cap="none" strike="noStrike">
                <a:solidFill>
                  <a:srgbClr val="000000"/>
                </a:solidFill>
                <a:latin typeface="Arial"/>
                <a:ea typeface="Arial"/>
                <a:cs typeface="Arial"/>
                <a:sym typeface="Arial"/>
              </a:rPr>
              <a:t>system for </a:t>
            </a:r>
            <a:r>
              <a:rPr b="1" i="0" lang="en" sz="2400" u="none" cap="none" strike="noStrike">
                <a:solidFill>
                  <a:srgbClr val="000000"/>
                </a:solidFill>
                <a:latin typeface="Trebuchet MS"/>
                <a:ea typeface="Trebuchet MS"/>
                <a:cs typeface="Trebuchet MS"/>
                <a:sym typeface="Trebuchet MS"/>
              </a:rPr>
              <a:t>exchange of </a:t>
            </a:r>
            <a:r>
              <a:rPr b="1" i="0" lang="en" sz="2400" u="none" cap="none" strike="noStrike">
                <a:solidFill>
                  <a:srgbClr val="4F6128"/>
                </a:solidFill>
                <a:latin typeface="Trebuchet MS"/>
                <a:ea typeface="Trebuchet MS"/>
                <a:cs typeface="Trebuchet MS"/>
                <a:sym typeface="Trebuchet MS"/>
              </a:rPr>
              <a:t>value</a:t>
            </a:r>
            <a:endParaRPr b="0" i="0" sz="2400" u="none" cap="none" strike="noStrike">
              <a:solidFill>
                <a:srgbClr val="000000"/>
              </a:solidFill>
              <a:latin typeface="Trebuchet MS"/>
              <a:ea typeface="Trebuchet MS"/>
              <a:cs typeface="Trebuchet MS"/>
              <a:sym typeface="Trebuchet MS"/>
            </a:endParaRPr>
          </a:p>
          <a:p>
            <a:pPr indent="-330200" lvl="1" marL="774700" marR="0" rtl="0" algn="l">
              <a:lnSpc>
                <a:spcPct val="100000"/>
              </a:lnSpc>
              <a:spcBef>
                <a:spcPts val="2495"/>
              </a:spcBef>
              <a:spcAft>
                <a:spcPts val="0"/>
              </a:spcAft>
              <a:buClr>
                <a:srgbClr val="1F487C"/>
              </a:buClr>
              <a:buSzPts val="1800"/>
              <a:buFont typeface="Arial"/>
              <a:buChar char="•"/>
            </a:pPr>
            <a:r>
              <a:rPr b="0" i="0" lang="en" sz="1800" u="none" cap="none" strike="noStrike">
                <a:solidFill>
                  <a:srgbClr val="1F487C"/>
                </a:solidFill>
                <a:latin typeface="Arial"/>
                <a:ea typeface="Arial"/>
                <a:cs typeface="Arial"/>
                <a:sym typeface="Arial"/>
              </a:rPr>
              <a:t>Uses a shared </a:t>
            </a:r>
            <a:r>
              <a:rPr b="1" i="0" lang="en" sz="1800" u="none" cap="none" strike="noStrike">
                <a:solidFill>
                  <a:srgbClr val="4F6128"/>
                </a:solidFill>
                <a:latin typeface="Trebuchet MS"/>
                <a:ea typeface="Trebuchet MS"/>
                <a:cs typeface="Trebuchet MS"/>
                <a:sym typeface="Trebuchet MS"/>
              </a:rPr>
              <a:t>distributed ledger</a:t>
            </a:r>
            <a:endParaRPr b="0" i="0" sz="1800" u="none" cap="none" strike="noStrike">
              <a:solidFill>
                <a:srgbClr val="000000"/>
              </a:solidFill>
              <a:latin typeface="Trebuchet MS"/>
              <a:ea typeface="Trebuchet MS"/>
              <a:cs typeface="Trebuchet MS"/>
              <a:sym typeface="Trebuchet MS"/>
            </a:endParaRPr>
          </a:p>
          <a:p>
            <a:pPr indent="168275" lvl="1" marL="0" marR="0" rtl="0" algn="l">
              <a:lnSpc>
                <a:spcPct val="100000"/>
              </a:lnSpc>
              <a:spcBef>
                <a:spcPts val="40"/>
              </a:spcBef>
              <a:spcAft>
                <a:spcPts val="0"/>
              </a:spcAft>
              <a:buClr>
                <a:srgbClr val="1F487C"/>
              </a:buClr>
              <a:buSzPts val="265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330200" lvl="1" marL="774700" marR="0" rtl="0" algn="l">
              <a:lnSpc>
                <a:spcPct val="100000"/>
              </a:lnSpc>
              <a:spcBef>
                <a:spcPts val="0"/>
              </a:spcBef>
              <a:spcAft>
                <a:spcPts val="0"/>
              </a:spcAft>
              <a:buClr>
                <a:srgbClr val="1F487C"/>
              </a:buClr>
              <a:buSzPts val="1800"/>
              <a:buFont typeface="Arial"/>
              <a:buChar char="•"/>
            </a:pPr>
            <a:r>
              <a:rPr b="0" i="0" lang="en" sz="1800" u="none" cap="none" strike="noStrike">
                <a:solidFill>
                  <a:srgbClr val="1F487C"/>
                </a:solidFill>
                <a:latin typeface="Arial"/>
                <a:ea typeface="Arial"/>
                <a:cs typeface="Arial"/>
                <a:sym typeface="Arial"/>
              </a:rPr>
              <a:t>Transaction </a:t>
            </a:r>
            <a:r>
              <a:rPr b="1" i="0" lang="en" sz="1800" u="none" cap="none" strike="noStrike">
                <a:solidFill>
                  <a:srgbClr val="4F6128"/>
                </a:solidFill>
                <a:latin typeface="Trebuchet MS"/>
                <a:ea typeface="Trebuchet MS"/>
                <a:cs typeface="Trebuchet MS"/>
                <a:sym typeface="Trebuchet MS"/>
              </a:rPr>
              <a:t>immutability </a:t>
            </a:r>
            <a:r>
              <a:rPr b="0" i="0" lang="en" sz="1800" u="none" cap="none" strike="noStrike">
                <a:solidFill>
                  <a:srgbClr val="1F487C"/>
                </a:solidFill>
                <a:latin typeface="Arial"/>
                <a:ea typeface="Arial"/>
                <a:cs typeface="Arial"/>
                <a:sym typeface="Arial"/>
              </a:rPr>
              <a:t>achieved by way of </a:t>
            </a:r>
            <a:r>
              <a:rPr b="1" i="0" lang="en" sz="1800" u="none" cap="none" strike="noStrike">
                <a:solidFill>
                  <a:srgbClr val="4F6128"/>
                </a:solidFill>
                <a:latin typeface="Trebuchet MS"/>
                <a:ea typeface="Trebuchet MS"/>
                <a:cs typeface="Trebuchet MS"/>
                <a:sym typeface="Trebuchet MS"/>
              </a:rPr>
              <a:t>blocks &amp; chaining</a:t>
            </a:r>
            <a:endParaRPr b="0" i="0" sz="1800" u="none" cap="none" strike="noStrike">
              <a:solidFill>
                <a:srgbClr val="000000"/>
              </a:solidFill>
              <a:latin typeface="Trebuchet MS"/>
              <a:ea typeface="Trebuchet MS"/>
              <a:cs typeface="Trebuchet MS"/>
              <a:sym typeface="Trebuchet MS"/>
            </a:endParaRPr>
          </a:p>
          <a:p>
            <a:pPr indent="168275" lvl="1" marL="0" marR="0" rtl="0" algn="l">
              <a:lnSpc>
                <a:spcPct val="100000"/>
              </a:lnSpc>
              <a:spcBef>
                <a:spcPts val="45"/>
              </a:spcBef>
              <a:spcAft>
                <a:spcPts val="0"/>
              </a:spcAft>
              <a:buClr>
                <a:srgbClr val="1F487C"/>
              </a:buClr>
              <a:buSzPts val="265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330200" lvl="1" marL="774700" marR="0" rtl="0" algn="l">
              <a:lnSpc>
                <a:spcPct val="100000"/>
              </a:lnSpc>
              <a:spcBef>
                <a:spcPts val="0"/>
              </a:spcBef>
              <a:spcAft>
                <a:spcPts val="0"/>
              </a:spcAft>
              <a:buClr>
                <a:srgbClr val="1F487C"/>
              </a:buClr>
              <a:buSzPts val="1800"/>
              <a:buFont typeface="Arial"/>
              <a:buChar char="•"/>
            </a:pPr>
            <a:r>
              <a:rPr b="0" i="0" lang="en" sz="1800" u="none" cap="none" strike="noStrike">
                <a:solidFill>
                  <a:srgbClr val="1F487C"/>
                </a:solidFill>
                <a:latin typeface="Arial"/>
                <a:ea typeface="Arial"/>
                <a:cs typeface="Arial"/>
                <a:sym typeface="Arial"/>
              </a:rPr>
              <a:t>Leverages </a:t>
            </a:r>
            <a:r>
              <a:rPr b="1" i="0" lang="en" sz="1800" u="none" cap="none" strike="noStrike">
                <a:solidFill>
                  <a:srgbClr val="4F6128"/>
                </a:solidFill>
                <a:latin typeface="Trebuchet MS"/>
                <a:ea typeface="Trebuchet MS"/>
                <a:cs typeface="Trebuchet MS"/>
                <a:sym typeface="Trebuchet MS"/>
              </a:rPr>
              <a:t>consensus </a:t>
            </a:r>
            <a:r>
              <a:rPr b="0" i="0" lang="en" sz="1800" u="none" cap="none" strike="noStrike">
                <a:solidFill>
                  <a:srgbClr val="1F487C"/>
                </a:solidFill>
                <a:latin typeface="Arial"/>
                <a:ea typeface="Arial"/>
                <a:cs typeface="Arial"/>
                <a:sym typeface="Arial"/>
              </a:rPr>
              <a:t>mechanism for validating the transactions</a:t>
            </a:r>
            <a:endParaRPr b="0" i="0" sz="1800" u="none" cap="none" strike="noStrike">
              <a:solidFill>
                <a:srgbClr val="000000"/>
              </a:solidFill>
              <a:latin typeface="Arial"/>
              <a:ea typeface="Arial"/>
              <a:cs typeface="Arial"/>
              <a:sym typeface="Arial"/>
            </a:endParaRPr>
          </a:p>
          <a:p>
            <a:pPr indent="168275" lvl="1" marL="0" marR="0" rtl="0" algn="l">
              <a:lnSpc>
                <a:spcPct val="100000"/>
              </a:lnSpc>
              <a:spcBef>
                <a:spcPts val="40"/>
              </a:spcBef>
              <a:spcAft>
                <a:spcPts val="0"/>
              </a:spcAft>
              <a:buClr>
                <a:srgbClr val="1F487C"/>
              </a:buClr>
              <a:buSzPts val="265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342900" lvl="1" marL="774700" marR="0" rtl="0" algn="l">
              <a:lnSpc>
                <a:spcPct val="100000"/>
              </a:lnSpc>
              <a:spcBef>
                <a:spcPts val="0"/>
              </a:spcBef>
              <a:spcAft>
                <a:spcPts val="0"/>
              </a:spcAft>
              <a:buClr>
                <a:srgbClr val="1F487C"/>
              </a:buClr>
              <a:buSzPts val="2000"/>
              <a:buFont typeface="Arial"/>
              <a:buChar char="•"/>
            </a:pPr>
            <a:r>
              <a:rPr b="0" i="0" lang="en" sz="1800" u="none" cap="none" strike="noStrike">
                <a:solidFill>
                  <a:srgbClr val="1F487C"/>
                </a:solidFill>
                <a:latin typeface="Arial"/>
                <a:ea typeface="Arial"/>
                <a:cs typeface="Arial"/>
                <a:sym typeface="Arial"/>
              </a:rPr>
              <a:t>Uses </a:t>
            </a:r>
            <a:r>
              <a:rPr b="1" i="0" lang="en" sz="1800" u="none" cap="none" strike="noStrike">
                <a:solidFill>
                  <a:srgbClr val="4F6128"/>
                </a:solidFill>
                <a:latin typeface="Trebuchet MS"/>
                <a:ea typeface="Trebuchet MS"/>
                <a:cs typeface="Trebuchet MS"/>
                <a:sym typeface="Trebuchet MS"/>
              </a:rPr>
              <a:t>cryptography </a:t>
            </a:r>
            <a:r>
              <a:rPr b="0" i="0" lang="en" sz="1800" u="none" cap="none" strike="noStrike">
                <a:solidFill>
                  <a:srgbClr val="1F487C"/>
                </a:solidFill>
                <a:latin typeface="Arial"/>
                <a:ea typeface="Arial"/>
                <a:cs typeface="Arial"/>
                <a:sym typeface="Arial"/>
              </a:rPr>
              <a:t>for trust, accountability, sec</a:t>
            </a:r>
            <a:r>
              <a:rPr b="0" i="0" lang="en" sz="2000" u="none" cap="none" strike="noStrike">
                <a:solidFill>
                  <a:srgbClr val="1F487C"/>
                </a:solidFill>
                <a:latin typeface="Arial"/>
                <a:ea typeface="Arial"/>
                <a:cs typeface="Arial"/>
                <a:sym typeface="Arial"/>
              </a:rPr>
              <a:t>urity</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Bitcoin</a:t>
            </a:r>
            <a:endParaRPr/>
          </a:p>
        </p:txBody>
      </p:sp>
      <p:sp>
        <p:nvSpPr>
          <p:cNvPr id="215" name="Google Shape;215;p20"/>
          <p:cNvSpPr txBox="1"/>
          <p:nvPr>
            <p:ph idx="1" type="body"/>
          </p:nvPr>
        </p:nvSpPr>
        <p:spPr>
          <a:xfrm>
            <a:off x="311700" y="862200"/>
            <a:ext cx="8520600" cy="386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16" name="Google Shape;216;p20"/>
          <p:cNvPicPr preferRelativeResize="0"/>
          <p:nvPr/>
        </p:nvPicPr>
        <p:blipFill rotWithShape="1">
          <a:blip r:embed="rId3">
            <a:alphaModFix/>
          </a:blip>
          <a:srcRect b="0" l="0" r="0" t="0"/>
          <a:stretch/>
        </p:blipFill>
        <p:spPr>
          <a:xfrm>
            <a:off x="952225" y="1214400"/>
            <a:ext cx="7239551" cy="3378125"/>
          </a:xfrm>
          <a:prstGeom prst="rect">
            <a:avLst/>
          </a:prstGeom>
          <a:noFill/>
          <a:ln>
            <a:noFill/>
          </a:ln>
        </p:spPr>
      </p:pic>
      <p:sp>
        <p:nvSpPr>
          <p:cNvPr id="217" name="Google Shape;21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Ecosystem</a:t>
            </a:r>
            <a:endParaRPr/>
          </a:p>
        </p:txBody>
      </p:sp>
      <p:sp>
        <p:nvSpPr>
          <p:cNvPr id="223" name="Google Shape;223;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4" name="Google Shape;224;p21"/>
          <p:cNvPicPr preferRelativeResize="0"/>
          <p:nvPr/>
        </p:nvPicPr>
        <p:blipFill rotWithShape="1">
          <a:blip r:embed="rId3">
            <a:alphaModFix/>
          </a:blip>
          <a:srcRect b="0" l="0" r="0" t="0"/>
          <a:stretch/>
        </p:blipFill>
        <p:spPr>
          <a:xfrm>
            <a:off x="219200" y="1152475"/>
            <a:ext cx="8321999" cy="3836025"/>
          </a:xfrm>
          <a:prstGeom prst="rect">
            <a:avLst/>
          </a:prstGeom>
          <a:noFill/>
          <a:ln>
            <a:noFill/>
          </a:ln>
        </p:spPr>
      </p:pic>
      <p:sp>
        <p:nvSpPr>
          <p:cNvPr id="225" name="Google Shape;22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Bitcoin—A user's perspective</a:t>
            </a:r>
            <a:endParaRPr/>
          </a:p>
        </p:txBody>
      </p:sp>
      <p:sp>
        <p:nvSpPr>
          <p:cNvPr id="231" name="Google Shape;231;p2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a:t>Elements of Bitcoin</a:t>
            </a:r>
            <a:endParaRPr sz="1829"/>
          </a:p>
          <a:p>
            <a:pPr indent="0" lvl="0" marL="0" rtl="0" algn="l">
              <a:lnSpc>
                <a:spcPct val="95000"/>
              </a:lnSpc>
              <a:spcBef>
                <a:spcPts val="1200"/>
              </a:spcBef>
              <a:spcAft>
                <a:spcPts val="0"/>
              </a:spcAft>
              <a:buClr>
                <a:schemeClr val="dk1"/>
              </a:buClr>
              <a:buSzPts val="935"/>
              <a:buFont typeface="Arial"/>
              <a:buNone/>
            </a:pPr>
            <a:r>
              <a:rPr lang="en" sz="1829"/>
              <a:t>• Digital keys</a:t>
            </a:r>
            <a:endParaRPr sz="1829"/>
          </a:p>
          <a:p>
            <a:pPr indent="0" lvl="0" marL="0" rtl="0" algn="l">
              <a:lnSpc>
                <a:spcPct val="95000"/>
              </a:lnSpc>
              <a:spcBef>
                <a:spcPts val="1200"/>
              </a:spcBef>
              <a:spcAft>
                <a:spcPts val="0"/>
              </a:spcAft>
              <a:buClr>
                <a:schemeClr val="dk1"/>
              </a:buClr>
              <a:buSzPts val="935"/>
              <a:buFont typeface="Arial"/>
              <a:buNone/>
            </a:pPr>
            <a:r>
              <a:rPr lang="en" sz="1829"/>
              <a:t>• Addresses</a:t>
            </a:r>
            <a:endParaRPr sz="1829"/>
          </a:p>
          <a:p>
            <a:pPr indent="0" lvl="0" marL="0" rtl="0" algn="l">
              <a:lnSpc>
                <a:spcPct val="95000"/>
              </a:lnSpc>
              <a:spcBef>
                <a:spcPts val="1200"/>
              </a:spcBef>
              <a:spcAft>
                <a:spcPts val="0"/>
              </a:spcAft>
              <a:buClr>
                <a:schemeClr val="dk1"/>
              </a:buClr>
              <a:buSzPts val="935"/>
              <a:buFont typeface="Arial"/>
              <a:buNone/>
            </a:pPr>
            <a:r>
              <a:rPr lang="en" sz="1829"/>
              <a:t>• Transactions</a:t>
            </a:r>
            <a:endParaRPr sz="1829"/>
          </a:p>
          <a:p>
            <a:pPr indent="0" lvl="0" marL="0" rtl="0" algn="l">
              <a:lnSpc>
                <a:spcPct val="95000"/>
              </a:lnSpc>
              <a:spcBef>
                <a:spcPts val="1200"/>
              </a:spcBef>
              <a:spcAft>
                <a:spcPts val="0"/>
              </a:spcAft>
              <a:buClr>
                <a:schemeClr val="dk1"/>
              </a:buClr>
              <a:buSzPts val="935"/>
              <a:buFont typeface="Arial"/>
              <a:buNone/>
            </a:pPr>
            <a:r>
              <a:rPr lang="en" sz="1829"/>
              <a:t>• Blockchain</a:t>
            </a:r>
            <a:endParaRPr sz="1829"/>
          </a:p>
          <a:p>
            <a:pPr indent="0" lvl="0" marL="0" rtl="0" algn="l">
              <a:lnSpc>
                <a:spcPct val="95000"/>
              </a:lnSpc>
              <a:spcBef>
                <a:spcPts val="1200"/>
              </a:spcBef>
              <a:spcAft>
                <a:spcPts val="0"/>
              </a:spcAft>
              <a:buClr>
                <a:schemeClr val="dk1"/>
              </a:buClr>
              <a:buSzPts val="935"/>
              <a:buFont typeface="Arial"/>
              <a:buNone/>
            </a:pPr>
            <a:r>
              <a:rPr lang="en" sz="1829"/>
              <a:t>• Miners</a:t>
            </a:r>
            <a:endParaRPr sz="1829"/>
          </a:p>
          <a:p>
            <a:pPr indent="0" lvl="0" marL="0" rtl="0" algn="l">
              <a:lnSpc>
                <a:spcPct val="95000"/>
              </a:lnSpc>
              <a:spcBef>
                <a:spcPts val="1200"/>
              </a:spcBef>
              <a:spcAft>
                <a:spcPts val="0"/>
              </a:spcAft>
              <a:buClr>
                <a:schemeClr val="dk1"/>
              </a:buClr>
              <a:buSzPts val="935"/>
              <a:buFont typeface="Arial"/>
              <a:buNone/>
            </a:pPr>
            <a:r>
              <a:rPr lang="en" sz="1829"/>
              <a:t>• The Bitcoin network</a:t>
            </a:r>
            <a:endParaRPr sz="1829"/>
          </a:p>
          <a:p>
            <a:pPr indent="0" lvl="0" marL="0" rtl="0" algn="l">
              <a:lnSpc>
                <a:spcPct val="95000"/>
              </a:lnSpc>
              <a:spcBef>
                <a:spcPts val="1200"/>
              </a:spcBef>
              <a:spcAft>
                <a:spcPts val="0"/>
              </a:spcAft>
              <a:buClr>
                <a:schemeClr val="dk1"/>
              </a:buClr>
              <a:buSzPts val="935"/>
              <a:buFont typeface="Arial"/>
              <a:buNone/>
            </a:pPr>
            <a:r>
              <a:rPr lang="en" sz="1829"/>
              <a:t>• Wallets (client software)</a:t>
            </a:r>
            <a:endParaRPr sz="1829"/>
          </a:p>
          <a:p>
            <a:pPr indent="0" lvl="0" marL="0" rtl="0" algn="l">
              <a:lnSpc>
                <a:spcPct val="95000"/>
              </a:lnSpc>
              <a:spcBef>
                <a:spcPts val="1200"/>
              </a:spcBef>
              <a:spcAft>
                <a:spcPts val="1200"/>
              </a:spcAft>
              <a:buSzPts val="935"/>
              <a:buNone/>
            </a:pPr>
            <a:r>
              <a:t/>
            </a:r>
            <a:endParaRPr sz="1829"/>
          </a:p>
        </p:txBody>
      </p:sp>
      <p:sp>
        <p:nvSpPr>
          <p:cNvPr id="232" name="Google Shape;23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User’s Perspective (2)</a:t>
            </a:r>
            <a:endParaRPr/>
          </a:p>
        </p:txBody>
      </p:sp>
      <p:sp>
        <p:nvSpPr>
          <p:cNvPr id="238" name="Google Shape;238;p23"/>
          <p:cNvSpPr txBox="1"/>
          <p:nvPr>
            <p:ph idx="1" type="body"/>
          </p:nvPr>
        </p:nvSpPr>
        <p:spPr>
          <a:xfrm>
            <a:off x="311700" y="1152475"/>
            <a:ext cx="8520600" cy="372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39" name="Google Shape;239;p23"/>
          <p:cNvPicPr preferRelativeResize="0"/>
          <p:nvPr/>
        </p:nvPicPr>
        <p:blipFill rotWithShape="1">
          <a:blip r:embed="rId3">
            <a:alphaModFix/>
          </a:blip>
          <a:srcRect b="0" l="0" r="0" t="0"/>
          <a:stretch/>
        </p:blipFill>
        <p:spPr>
          <a:xfrm>
            <a:off x="891738" y="1152475"/>
            <a:ext cx="2276475" cy="3486150"/>
          </a:xfrm>
          <a:prstGeom prst="rect">
            <a:avLst/>
          </a:prstGeom>
          <a:noFill/>
          <a:ln>
            <a:noFill/>
          </a:ln>
        </p:spPr>
      </p:pic>
      <p:pic>
        <p:nvPicPr>
          <p:cNvPr id="240" name="Google Shape;240;p23"/>
          <p:cNvPicPr preferRelativeResize="0"/>
          <p:nvPr/>
        </p:nvPicPr>
        <p:blipFill rotWithShape="1">
          <a:blip r:embed="rId4">
            <a:alphaModFix/>
          </a:blip>
          <a:srcRect b="0" l="0" r="0" t="0"/>
          <a:stretch/>
        </p:blipFill>
        <p:spPr>
          <a:xfrm>
            <a:off x="3536975" y="1218975"/>
            <a:ext cx="2212075" cy="3355650"/>
          </a:xfrm>
          <a:prstGeom prst="rect">
            <a:avLst/>
          </a:prstGeom>
          <a:noFill/>
          <a:ln>
            <a:noFill/>
          </a:ln>
        </p:spPr>
      </p:pic>
      <p:pic>
        <p:nvPicPr>
          <p:cNvPr id="241" name="Google Shape;241;p23"/>
          <p:cNvPicPr preferRelativeResize="0"/>
          <p:nvPr/>
        </p:nvPicPr>
        <p:blipFill rotWithShape="1">
          <a:blip r:embed="rId5">
            <a:alphaModFix/>
          </a:blip>
          <a:srcRect b="0" l="0" r="0" t="0"/>
          <a:stretch/>
        </p:blipFill>
        <p:spPr>
          <a:xfrm>
            <a:off x="6302800" y="1218975"/>
            <a:ext cx="2212075" cy="3355649"/>
          </a:xfrm>
          <a:prstGeom prst="rect">
            <a:avLst/>
          </a:prstGeom>
          <a:noFill/>
          <a:ln>
            <a:noFill/>
          </a:ln>
        </p:spPr>
      </p:pic>
      <p:sp>
        <p:nvSpPr>
          <p:cNvPr id="242" name="Google Shape;24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denominations</a:t>
            </a:r>
            <a:endParaRPr/>
          </a:p>
        </p:txBody>
      </p:sp>
      <p:sp>
        <p:nvSpPr>
          <p:cNvPr id="248" name="Google Shape;248;p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249" name="Google Shape;2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0" name="Google Shape;250;p24"/>
          <p:cNvPicPr preferRelativeResize="0"/>
          <p:nvPr/>
        </p:nvPicPr>
        <p:blipFill rotWithShape="1">
          <a:blip r:embed="rId3">
            <a:alphaModFix/>
          </a:blip>
          <a:srcRect b="0" l="0" r="0" t="0"/>
          <a:stretch/>
        </p:blipFill>
        <p:spPr>
          <a:xfrm>
            <a:off x="520300" y="1235850"/>
            <a:ext cx="7640924" cy="3208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Bitcoin’s Monetary Policy</a:t>
            </a:r>
            <a:endParaRPr/>
          </a:p>
        </p:txBody>
      </p:sp>
      <p:sp>
        <p:nvSpPr>
          <p:cNvPr id="256" name="Google Shape;256;p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Digital Currency Regulation</a:t>
            </a:r>
            <a:endParaRPr/>
          </a:p>
          <a:p>
            <a:pPr indent="0" lvl="0" marL="0" rtl="0" algn="l">
              <a:lnSpc>
                <a:spcPct val="115000"/>
              </a:lnSpc>
              <a:spcBef>
                <a:spcPts val="1200"/>
              </a:spcBef>
              <a:spcAft>
                <a:spcPts val="0"/>
              </a:spcAft>
              <a:buSzPts val="1800"/>
              <a:buNone/>
            </a:pPr>
            <a:r>
              <a:rPr lang="en"/>
              <a:t>Demand-supply</a:t>
            </a:r>
            <a:endParaRPr/>
          </a:p>
          <a:p>
            <a:pPr indent="0" lvl="0" marL="0" rtl="0" algn="l">
              <a:lnSpc>
                <a:spcPct val="115000"/>
              </a:lnSpc>
              <a:spcBef>
                <a:spcPts val="1200"/>
              </a:spcBef>
              <a:spcAft>
                <a:spcPts val="0"/>
              </a:spcAft>
              <a:buSzPts val="1800"/>
              <a:buNone/>
            </a:pPr>
            <a:r>
              <a:rPr lang="en"/>
              <a:t>-The Halving every 4-year or after 2,10,000 blocks.</a:t>
            </a:r>
            <a:endParaRPr/>
          </a:p>
          <a:p>
            <a:pPr indent="0" lvl="0" marL="0" rtl="0" algn="l">
              <a:lnSpc>
                <a:spcPct val="115000"/>
              </a:lnSpc>
              <a:spcBef>
                <a:spcPts val="1200"/>
              </a:spcBef>
              <a:spcAft>
                <a:spcPts val="1200"/>
              </a:spcAft>
              <a:buSzPts val="1800"/>
              <a:buNone/>
            </a:pPr>
            <a:r>
              <a:rPr lang="en"/>
              <a:t>-The Block Frequency</a:t>
            </a:r>
            <a:endParaRPr/>
          </a:p>
        </p:txBody>
      </p:sp>
      <p:sp>
        <p:nvSpPr>
          <p:cNvPr id="257" name="Google Shape;25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Halving</a:t>
            </a:r>
            <a:endParaRPr/>
          </a:p>
        </p:txBody>
      </p:sp>
      <p:sp>
        <p:nvSpPr>
          <p:cNvPr id="263" name="Google Shape;263;p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4" name="Google Shape;264;p26"/>
          <p:cNvPicPr preferRelativeResize="0"/>
          <p:nvPr/>
        </p:nvPicPr>
        <p:blipFill rotWithShape="1">
          <a:blip r:embed="rId3">
            <a:alphaModFix/>
          </a:blip>
          <a:srcRect b="0" l="0" r="0" t="0"/>
          <a:stretch/>
        </p:blipFill>
        <p:spPr>
          <a:xfrm>
            <a:off x="1635225" y="1017725"/>
            <a:ext cx="5840101" cy="3416400"/>
          </a:xfrm>
          <a:prstGeom prst="rect">
            <a:avLst/>
          </a:prstGeom>
          <a:noFill/>
          <a:ln>
            <a:noFill/>
          </a:ln>
        </p:spPr>
      </p:pic>
      <p:sp>
        <p:nvSpPr>
          <p:cNvPr id="265" name="Google Shape;26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Supply</a:t>
            </a:r>
            <a:endParaRPr/>
          </a:p>
        </p:txBody>
      </p:sp>
      <p:sp>
        <p:nvSpPr>
          <p:cNvPr id="271" name="Google Shape;271;p27"/>
          <p:cNvSpPr txBox="1"/>
          <p:nvPr>
            <p:ph idx="1" type="body"/>
          </p:nvPr>
        </p:nvSpPr>
        <p:spPr>
          <a:xfrm>
            <a:off x="0" y="1152475"/>
            <a:ext cx="8832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2" name="Google Shape;272;p27"/>
          <p:cNvPicPr preferRelativeResize="0"/>
          <p:nvPr/>
        </p:nvPicPr>
        <p:blipFill rotWithShape="1">
          <a:blip r:embed="rId3">
            <a:alphaModFix/>
          </a:blip>
          <a:srcRect b="0" l="0" r="0" t="0"/>
          <a:stretch/>
        </p:blipFill>
        <p:spPr>
          <a:xfrm>
            <a:off x="0" y="1116475"/>
            <a:ext cx="8739350" cy="2781750"/>
          </a:xfrm>
          <a:prstGeom prst="rect">
            <a:avLst/>
          </a:prstGeom>
          <a:noFill/>
          <a:ln>
            <a:noFill/>
          </a:ln>
        </p:spPr>
      </p:pic>
      <p:sp>
        <p:nvSpPr>
          <p:cNvPr id="273" name="Google Shape;27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Block Frequency</a:t>
            </a:r>
            <a:endParaRPr/>
          </a:p>
        </p:txBody>
      </p:sp>
      <p:sp>
        <p:nvSpPr>
          <p:cNvPr id="279" name="Google Shape;279;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0" name="Google Shape;280;p28"/>
          <p:cNvPicPr preferRelativeResize="0"/>
          <p:nvPr/>
        </p:nvPicPr>
        <p:blipFill rotWithShape="1">
          <a:blip r:embed="rId3">
            <a:alphaModFix/>
          </a:blip>
          <a:srcRect b="0" l="0" r="0" t="0"/>
          <a:stretch/>
        </p:blipFill>
        <p:spPr>
          <a:xfrm>
            <a:off x="0" y="1152475"/>
            <a:ext cx="8727724" cy="2937450"/>
          </a:xfrm>
          <a:prstGeom prst="rect">
            <a:avLst/>
          </a:prstGeom>
          <a:noFill/>
          <a:ln>
            <a:noFill/>
          </a:ln>
        </p:spPr>
      </p:pic>
      <p:sp>
        <p:nvSpPr>
          <p:cNvPr id="281" name="Google Shape;28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Blockchain Technology</a:t>
            </a:r>
            <a:endParaRPr/>
          </a:p>
        </p:txBody>
      </p:sp>
      <p:sp>
        <p:nvSpPr>
          <p:cNvPr id="90" name="Google Shape;90;p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Definition: Blockchain is a peer-to-peer, distributed ledger that is cryptographically secure, append-only, immutable (extremely hard to change), and updateable only via consensus or agreement among peers.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Clr>
                <a:schemeClr val="dk1"/>
              </a:buClr>
              <a:buSzPts val="1100"/>
              <a:buFont typeface="Arial"/>
              <a:buNone/>
            </a:pPr>
            <a:r>
              <a:rPr lang="en"/>
              <a:t>[1] In 2008, a groundbreaking paper, entitled Bitcoin: A Peer-to-Peer Electronic Cash System, was written on the topic of peer-to-peer e-cash under the pseudonym of Satoshi Nakamoto.</a:t>
            </a:r>
            <a:endParaRPr/>
          </a:p>
          <a:p>
            <a:pPr indent="0" lvl="0" marL="0" rtl="0" algn="l">
              <a:lnSpc>
                <a:spcPct val="115000"/>
              </a:lnSpc>
              <a:spcBef>
                <a:spcPts val="1200"/>
              </a:spcBef>
              <a:spcAft>
                <a:spcPts val="1200"/>
              </a:spcAft>
              <a:buSzPts val="1800"/>
              <a:buNone/>
            </a:pPr>
            <a:r>
              <a:t/>
            </a:r>
            <a:endParaRPr/>
          </a:p>
        </p:txBody>
      </p:sp>
      <p:pic>
        <p:nvPicPr>
          <p:cNvPr id="91" name="Google Shape;91;p3"/>
          <p:cNvPicPr preferRelativeResize="0"/>
          <p:nvPr/>
        </p:nvPicPr>
        <p:blipFill rotWithShape="1">
          <a:blip r:embed="rId3">
            <a:alphaModFix/>
          </a:blip>
          <a:srcRect b="0" l="0" r="-6428" t="0"/>
          <a:stretch/>
        </p:blipFill>
        <p:spPr>
          <a:xfrm>
            <a:off x="2322350" y="2430850"/>
            <a:ext cx="3963501" cy="1997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Mining</a:t>
            </a:r>
            <a:endParaRPr/>
          </a:p>
        </p:txBody>
      </p:sp>
      <p:sp>
        <p:nvSpPr>
          <p:cNvPr id="287" name="Google Shape;287;p2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8" name="Google Shape;288;p29"/>
          <p:cNvPicPr preferRelativeResize="0"/>
          <p:nvPr/>
        </p:nvPicPr>
        <p:blipFill rotWithShape="1">
          <a:blip r:embed="rId3">
            <a:alphaModFix/>
          </a:blip>
          <a:srcRect b="0" l="0" r="0" t="0"/>
          <a:stretch/>
        </p:blipFill>
        <p:spPr>
          <a:xfrm>
            <a:off x="0" y="1093669"/>
            <a:ext cx="9144001" cy="2956163"/>
          </a:xfrm>
          <a:prstGeom prst="rect">
            <a:avLst/>
          </a:prstGeom>
          <a:noFill/>
          <a:ln>
            <a:noFill/>
          </a:ln>
        </p:spPr>
      </p:pic>
      <p:sp>
        <p:nvSpPr>
          <p:cNvPr id="289" name="Google Shape;28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Nonce</a:t>
            </a:r>
            <a:endParaRPr/>
          </a:p>
        </p:txBody>
      </p:sp>
      <p:sp>
        <p:nvSpPr>
          <p:cNvPr id="295" name="Google Shape;295;p3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96" name="Google Shape;296;p30"/>
          <p:cNvPicPr preferRelativeResize="0"/>
          <p:nvPr/>
        </p:nvPicPr>
        <p:blipFill rotWithShape="1">
          <a:blip r:embed="rId3">
            <a:alphaModFix/>
          </a:blip>
          <a:srcRect b="0" l="0" r="0" t="0"/>
          <a:stretch/>
        </p:blipFill>
        <p:spPr>
          <a:xfrm>
            <a:off x="0" y="949024"/>
            <a:ext cx="9143999" cy="3245452"/>
          </a:xfrm>
          <a:prstGeom prst="rect">
            <a:avLst/>
          </a:prstGeom>
          <a:noFill/>
          <a:ln>
            <a:noFill/>
          </a:ln>
        </p:spPr>
      </p:pic>
      <p:sp>
        <p:nvSpPr>
          <p:cNvPr id="297" name="Google Shape;29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Blockchain Demo</a:t>
            </a:r>
            <a:endParaRPr/>
          </a:p>
        </p:txBody>
      </p:sp>
      <p:sp>
        <p:nvSpPr>
          <p:cNvPr id="303" name="Google Shape;303;p3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4" name="Google Shape;304;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5" name="Google Shape;30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CPUvsGPUvs ASIC</a:t>
            </a:r>
            <a:endParaRPr/>
          </a:p>
        </p:txBody>
      </p:sp>
      <p:sp>
        <p:nvSpPr>
          <p:cNvPr id="311" name="Google Shape;311;p3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12" name="Google Shape;312;p32"/>
          <p:cNvPicPr preferRelativeResize="0"/>
          <p:nvPr/>
        </p:nvPicPr>
        <p:blipFill rotWithShape="1">
          <a:blip r:embed="rId3">
            <a:alphaModFix/>
          </a:blip>
          <a:srcRect b="0" l="0" r="0" t="0"/>
          <a:stretch/>
        </p:blipFill>
        <p:spPr>
          <a:xfrm>
            <a:off x="1427100" y="1233495"/>
            <a:ext cx="7315202" cy="3806169"/>
          </a:xfrm>
          <a:prstGeom prst="rect">
            <a:avLst/>
          </a:prstGeom>
          <a:noFill/>
          <a:ln>
            <a:noFill/>
          </a:ln>
        </p:spPr>
      </p:pic>
      <p:sp>
        <p:nvSpPr>
          <p:cNvPr id="313" name="Google Shape;31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Mining Systems-GPU</a:t>
            </a:r>
            <a:endParaRPr/>
          </a:p>
        </p:txBody>
      </p:sp>
      <p:sp>
        <p:nvSpPr>
          <p:cNvPr id="319" name="Google Shape;319;p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20" name="Google Shape;320;p33"/>
          <p:cNvPicPr preferRelativeResize="0"/>
          <p:nvPr/>
        </p:nvPicPr>
        <p:blipFill rotWithShape="1">
          <a:blip r:embed="rId3">
            <a:alphaModFix/>
          </a:blip>
          <a:srcRect b="0" l="0" r="0" t="0"/>
          <a:stretch/>
        </p:blipFill>
        <p:spPr>
          <a:xfrm>
            <a:off x="1382500" y="1323500"/>
            <a:ext cx="6243550" cy="3074350"/>
          </a:xfrm>
          <a:prstGeom prst="rect">
            <a:avLst/>
          </a:prstGeom>
          <a:noFill/>
          <a:ln>
            <a:noFill/>
          </a:ln>
        </p:spPr>
      </p:pic>
      <p:sp>
        <p:nvSpPr>
          <p:cNvPr id="321" name="Google Shape;32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Mining System- FPGA</a:t>
            </a:r>
            <a:endParaRPr/>
          </a:p>
        </p:txBody>
      </p:sp>
      <p:sp>
        <p:nvSpPr>
          <p:cNvPr id="327" name="Google Shape;327;p3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28" name="Google Shape;328;p34"/>
          <p:cNvPicPr preferRelativeResize="0"/>
          <p:nvPr/>
        </p:nvPicPr>
        <p:blipFill rotWithShape="1">
          <a:blip r:embed="rId3">
            <a:alphaModFix/>
          </a:blip>
          <a:srcRect b="0" l="0" r="0" t="0"/>
          <a:stretch/>
        </p:blipFill>
        <p:spPr>
          <a:xfrm>
            <a:off x="1025725" y="1152475"/>
            <a:ext cx="5886774" cy="3212674"/>
          </a:xfrm>
          <a:prstGeom prst="rect">
            <a:avLst/>
          </a:prstGeom>
          <a:noFill/>
          <a:ln>
            <a:noFill/>
          </a:ln>
        </p:spPr>
      </p:pic>
      <p:sp>
        <p:nvSpPr>
          <p:cNvPr id="329" name="Google Shape;32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Mining System- ASIC</a:t>
            </a:r>
            <a:endParaRPr/>
          </a:p>
        </p:txBody>
      </p:sp>
      <p:sp>
        <p:nvSpPr>
          <p:cNvPr id="335" name="Google Shape;335;p3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36" name="Google Shape;336;p35"/>
          <p:cNvPicPr preferRelativeResize="0"/>
          <p:nvPr/>
        </p:nvPicPr>
        <p:blipFill rotWithShape="1">
          <a:blip r:embed="rId3">
            <a:alphaModFix/>
          </a:blip>
          <a:srcRect b="0" l="0" r="0" t="0"/>
          <a:stretch/>
        </p:blipFill>
        <p:spPr>
          <a:xfrm>
            <a:off x="1454623" y="1342800"/>
            <a:ext cx="5725474" cy="3226075"/>
          </a:xfrm>
          <a:prstGeom prst="rect">
            <a:avLst/>
          </a:prstGeom>
          <a:noFill/>
          <a:ln>
            <a:noFill/>
          </a:ln>
        </p:spPr>
      </p:pic>
      <p:sp>
        <p:nvSpPr>
          <p:cNvPr id="337" name="Google Shape;3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Mining Systems</a:t>
            </a:r>
            <a:endParaRPr/>
          </a:p>
        </p:txBody>
      </p:sp>
      <p:sp>
        <p:nvSpPr>
          <p:cNvPr id="343" name="Google Shape;343;p3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344" name="Google Shape;3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5" name="Google Shape;345;p36"/>
          <p:cNvPicPr preferRelativeResize="0"/>
          <p:nvPr/>
        </p:nvPicPr>
        <p:blipFill rotWithShape="1">
          <a:blip r:embed="rId3">
            <a:alphaModFix/>
          </a:blip>
          <a:srcRect b="0" l="0" r="0" t="0"/>
          <a:stretch/>
        </p:blipFill>
        <p:spPr>
          <a:xfrm>
            <a:off x="490575" y="1419225"/>
            <a:ext cx="8146351" cy="2832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Mining Systems-CPU,GPU,FPGA and ASIC</a:t>
            </a:r>
            <a:endParaRPr/>
          </a:p>
        </p:txBody>
      </p:sp>
      <p:sp>
        <p:nvSpPr>
          <p:cNvPr id="351" name="Google Shape;351;p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52" name="Google Shape;352;p37"/>
          <p:cNvPicPr preferRelativeResize="0"/>
          <p:nvPr/>
        </p:nvPicPr>
        <p:blipFill rotWithShape="1">
          <a:blip r:embed="rId3">
            <a:alphaModFix/>
          </a:blip>
          <a:srcRect b="0" l="0" r="0" t="0"/>
          <a:stretch/>
        </p:blipFill>
        <p:spPr>
          <a:xfrm>
            <a:off x="633425" y="1089025"/>
            <a:ext cx="7646725" cy="3299225"/>
          </a:xfrm>
          <a:prstGeom prst="rect">
            <a:avLst/>
          </a:prstGeom>
          <a:noFill/>
          <a:ln>
            <a:noFill/>
          </a:ln>
        </p:spPr>
      </p:pic>
      <p:sp>
        <p:nvSpPr>
          <p:cNvPr id="353" name="Google Shape;35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59" name="Google Shape;359;p3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0" name="Google Shape;360;p38"/>
          <p:cNvPicPr preferRelativeResize="0"/>
          <p:nvPr/>
        </p:nvPicPr>
        <p:blipFill rotWithShape="1">
          <a:blip r:embed="rId3">
            <a:alphaModFix/>
          </a:blip>
          <a:srcRect b="0" l="0" r="0" t="0"/>
          <a:stretch/>
        </p:blipFill>
        <p:spPr>
          <a:xfrm>
            <a:off x="2343150" y="1465250"/>
            <a:ext cx="4457700" cy="2790825"/>
          </a:xfrm>
          <a:prstGeom prst="rect">
            <a:avLst/>
          </a:prstGeom>
          <a:noFill/>
          <a:ln>
            <a:noFill/>
          </a:ln>
        </p:spPr>
      </p:pic>
      <p:sp>
        <p:nvSpPr>
          <p:cNvPr id="361" name="Google Shape;36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Definition of Blockchain</a:t>
            </a:r>
            <a:endParaRPr/>
          </a:p>
        </p:txBody>
      </p:sp>
      <p:sp>
        <p:nvSpPr>
          <p:cNvPr id="97" name="Google Shape;97;p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Layman's definition: Blockchain is an ever-growing, secure, shared</a:t>
            </a:r>
            <a:endParaRPr/>
          </a:p>
          <a:p>
            <a:pPr indent="0" lvl="0" marL="0" rtl="0" algn="l">
              <a:lnSpc>
                <a:spcPct val="115000"/>
              </a:lnSpc>
              <a:spcBef>
                <a:spcPts val="1200"/>
              </a:spcBef>
              <a:spcAft>
                <a:spcPts val="0"/>
              </a:spcAft>
              <a:buClr>
                <a:schemeClr val="dk1"/>
              </a:buClr>
              <a:buSzPts val="1100"/>
              <a:buFont typeface="Arial"/>
              <a:buNone/>
            </a:pPr>
            <a:r>
              <a:rPr lang="en"/>
              <a:t>recordkeeping system in which each user of the data holds a copy of the</a:t>
            </a:r>
            <a:endParaRPr/>
          </a:p>
          <a:p>
            <a:pPr indent="0" lvl="0" marL="0" rtl="0" algn="l">
              <a:lnSpc>
                <a:spcPct val="115000"/>
              </a:lnSpc>
              <a:spcBef>
                <a:spcPts val="1200"/>
              </a:spcBef>
              <a:spcAft>
                <a:spcPts val="0"/>
              </a:spcAft>
              <a:buClr>
                <a:schemeClr val="dk1"/>
              </a:buClr>
              <a:buSzPts val="1100"/>
              <a:buFont typeface="Arial"/>
              <a:buNone/>
            </a:pPr>
            <a:r>
              <a:rPr lang="en"/>
              <a:t>records, which can only be updated if all parties involved in a transaction</a:t>
            </a:r>
            <a:endParaRPr/>
          </a:p>
          <a:p>
            <a:pPr indent="0" lvl="0" marL="0" rtl="0" algn="l">
              <a:lnSpc>
                <a:spcPct val="115000"/>
              </a:lnSpc>
              <a:spcBef>
                <a:spcPts val="1200"/>
              </a:spcBef>
              <a:spcAft>
                <a:spcPts val="0"/>
              </a:spcAft>
              <a:buClr>
                <a:schemeClr val="dk1"/>
              </a:buClr>
              <a:buSzPts val="1100"/>
              <a:buFont typeface="Arial"/>
              <a:buNone/>
            </a:pPr>
            <a:r>
              <a:rPr lang="en"/>
              <a:t>agree to update.</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ph type="title"/>
          </p:nvPr>
        </p:nvSpPr>
        <p:spPr>
          <a:xfrm>
            <a:off x="311700" y="178375"/>
            <a:ext cx="8520600" cy="520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Network difficulty</a:t>
            </a:r>
            <a:endParaRPr/>
          </a:p>
        </p:txBody>
      </p:sp>
      <p:sp>
        <p:nvSpPr>
          <p:cNvPr id="367" name="Google Shape;367;p39"/>
          <p:cNvSpPr txBox="1"/>
          <p:nvPr>
            <p:ph idx="1" type="body"/>
          </p:nvPr>
        </p:nvSpPr>
        <p:spPr>
          <a:xfrm>
            <a:off x="311700" y="698575"/>
            <a:ext cx="8520600" cy="387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Network difficulty refers to a measure of how difficult it is to find a new block, or in other words, how difficult it is to find a hash below the given target.</a:t>
            </a:r>
            <a:endParaRPr/>
          </a:p>
          <a:p>
            <a:pPr indent="0" lvl="0" marL="0" rtl="0" algn="l">
              <a:lnSpc>
                <a:spcPct val="115000"/>
              </a:lnSpc>
              <a:spcBef>
                <a:spcPts val="1200"/>
              </a:spcBef>
              <a:spcAft>
                <a:spcPts val="0"/>
              </a:spcAft>
              <a:buClr>
                <a:schemeClr val="dk1"/>
              </a:buClr>
              <a:buSzPts val="1100"/>
              <a:buFont typeface="Arial"/>
              <a:buNone/>
            </a:pPr>
            <a:r>
              <a:rPr lang="en"/>
              <a:t>New blocks are added to the blockchain approximately every 10 minutes, and the network difficulty is adjusted dynamically every 2,016 blocks in order to maintain a steady addition of new blocks to the network.</a:t>
            </a:r>
            <a:endParaRPr/>
          </a:p>
          <a:p>
            <a:pPr indent="0" lvl="0" marL="0" rtl="0" algn="l">
              <a:lnSpc>
                <a:spcPct val="115000"/>
              </a:lnSpc>
              <a:spcBef>
                <a:spcPts val="1200"/>
              </a:spcBef>
              <a:spcAft>
                <a:spcPts val="0"/>
              </a:spcAft>
              <a:buClr>
                <a:schemeClr val="dk1"/>
              </a:buClr>
              <a:buSzPts val="1100"/>
              <a:buFont typeface="Arial"/>
              <a:buNone/>
            </a:pPr>
            <a:r>
              <a:rPr lang="en"/>
              <a:t>Network difficulty is calculated using the following equation:</a:t>
            </a:r>
            <a:endParaRPr/>
          </a:p>
          <a:p>
            <a:pPr indent="0" lvl="0" marL="0" rtl="0" algn="l">
              <a:lnSpc>
                <a:spcPct val="115000"/>
              </a:lnSpc>
              <a:spcBef>
                <a:spcPts val="1200"/>
              </a:spcBef>
              <a:spcAft>
                <a:spcPts val="0"/>
              </a:spcAft>
              <a:buClr>
                <a:schemeClr val="dk1"/>
              </a:buClr>
              <a:buSzPts val="1100"/>
              <a:buFont typeface="Arial"/>
              <a:buNone/>
            </a:pPr>
            <a:r>
              <a:rPr b="1" i="1" lang="en"/>
              <a:t>Target = Previous target * Time/2016 * 10 minutes</a:t>
            </a:r>
            <a:endParaRPr b="1" i="1"/>
          </a:p>
          <a:p>
            <a:pPr indent="0" lvl="0" marL="0" rtl="0" algn="l">
              <a:lnSpc>
                <a:spcPct val="115000"/>
              </a:lnSpc>
              <a:spcBef>
                <a:spcPts val="1200"/>
              </a:spcBef>
              <a:spcAft>
                <a:spcPts val="1200"/>
              </a:spcAft>
              <a:buSzPts val="1800"/>
              <a:buNone/>
            </a:pPr>
            <a:r>
              <a:t/>
            </a:r>
            <a:endParaRPr/>
          </a:p>
        </p:txBody>
      </p:sp>
      <p:sp>
        <p:nvSpPr>
          <p:cNvPr id="368" name="Google Shape;36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Nonce Range</a:t>
            </a:r>
            <a:endParaRPr/>
          </a:p>
        </p:txBody>
      </p:sp>
      <p:sp>
        <p:nvSpPr>
          <p:cNvPr id="374" name="Google Shape;374;p4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32 bit</a:t>
            </a:r>
            <a:endParaRPr/>
          </a:p>
          <a:p>
            <a:pPr indent="0" lvl="0" marL="0" rtl="0" algn="l">
              <a:lnSpc>
                <a:spcPct val="115000"/>
              </a:lnSpc>
              <a:spcBef>
                <a:spcPts val="1200"/>
              </a:spcBef>
              <a:spcAft>
                <a:spcPts val="0"/>
              </a:spcAft>
              <a:buSzPts val="1800"/>
              <a:buNone/>
            </a:pPr>
            <a:r>
              <a:rPr lang="en"/>
              <a:t>2^32 ~ 4 billion</a:t>
            </a:r>
            <a:endParaRPr/>
          </a:p>
          <a:p>
            <a:pPr indent="0" lvl="0" marL="0" rtl="0" algn="l">
              <a:lnSpc>
                <a:spcPct val="115000"/>
              </a:lnSpc>
              <a:spcBef>
                <a:spcPts val="1200"/>
              </a:spcBef>
              <a:spcAft>
                <a:spcPts val="1200"/>
              </a:spcAft>
              <a:buSzPts val="1800"/>
              <a:buNone/>
            </a:pPr>
            <a:r>
              <a:rPr lang="en"/>
              <a:t>0-2^32-1 Nonce Range</a:t>
            </a:r>
            <a:endParaRPr/>
          </a:p>
        </p:txBody>
      </p:sp>
      <p:sp>
        <p:nvSpPr>
          <p:cNvPr id="375" name="Google Shape;37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Mining Works: Timestamp</a:t>
            </a:r>
            <a:endParaRPr/>
          </a:p>
        </p:txBody>
      </p:sp>
      <p:sp>
        <p:nvSpPr>
          <p:cNvPr id="381" name="Google Shape;381;p4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All possible hashes</a:t>
            </a:r>
            <a:endParaRPr/>
          </a:p>
        </p:txBody>
      </p:sp>
      <p:sp>
        <p:nvSpPr>
          <p:cNvPr id="382" name="Google Shape;382;p41"/>
          <p:cNvSpPr txBox="1"/>
          <p:nvPr/>
        </p:nvSpPr>
        <p:spPr>
          <a:xfrm>
            <a:off x="906800" y="1843325"/>
            <a:ext cx="196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1"/>
          <p:cNvSpPr/>
          <p:nvPr/>
        </p:nvSpPr>
        <p:spPr>
          <a:xfrm>
            <a:off x="891925" y="1769000"/>
            <a:ext cx="1902900" cy="181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Previous Hash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Tx data</a:t>
            </a:r>
            <a:endParaRPr b="0" i="0" sz="1400" u="none" cap="none" strike="noStrike">
              <a:solidFill>
                <a:srgbClr val="000000"/>
              </a:solidFill>
              <a:latin typeface="Arial"/>
              <a:ea typeface="Arial"/>
              <a:cs typeface="Arial"/>
              <a:sym typeface="Arial"/>
            </a:endParaRPr>
          </a:p>
        </p:txBody>
      </p:sp>
      <p:sp>
        <p:nvSpPr>
          <p:cNvPr id="384" name="Google Shape;384;p41"/>
          <p:cNvSpPr/>
          <p:nvPr/>
        </p:nvSpPr>
        <p:spPr>
          <a:xfrm>
            <a:off x="5697250" y="1843325"/>
            <a:ext cx="1902900" cy="181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Target (‘00000’)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5" name="Google Shape;385;p41"/>
          <p:cNvSpPr/>
          <p:nvPr/>
        </p:nvSpPr>
        <p:spPr>
          <a:xfrm>
            <a:off x="4727275" y="2036600"/>
            <a:ext cx="713400" cy="1427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1"/>
          <p:cNvSpPr txBox="1"/>
          <p:nvPr/>
        </p:nvSpPr>
        <p:spPr>
          <a:xfrm>
            <a:off x="4727275" y="3775875"/>
            <a:ext cx="98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Smallest</a:t>
            </a:r>
            <a:endParaRPr b="0" i="0" sz="1400" u="none" cap="none" strike="noStrike">
              <a:solidFill>
                <a:srgbClr val="000000"/>
              </a:solidFill>
              <a:latin typeface="Arial"/>
              <a:ea typeface="Arial"/>
              <a:cs typeface="Arial"/>
              <a:sym typeface="Arial"/>
            </a:endParaRPr>
          </a:p>
        </p:txBody>
      </p:sp>
      <p:sp>
        <p:nvSpPr>
          <p:cNvPr id="387" name="Google Shape;387;p41"/>
          <p:cNvSpPr txBox="1"/>
          <p:nvPr/>
        </p:nvSpPr>
        <p:spPr>
          <a:xfrm>
            <a:off x="4682575" y="1636400"/>
            <a:ext cx="8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Largest</a:t>
            </a:r>
            <a:endParaRPr b="0" i="0" sz="1400" u="none" cap="none" strike="noStrike">
              <a:solidFill>
                <a:srgbClr val="000000"/>
              </a:solidFill>
              <a:latin typeface="Arial"/>
              <a:ea typeface="Arial"/>
              <a:cs typeface="Arial"/>
              <a:sym typeface="Arial"/>
            </a:endParaRPr>
          </a:p>
        </p:txBody>
      </p:sp>
      <p:sp>
        <p:nvSpPr>
          <p:cNvPr id="388" name="Google Shape;388;p41"/>
          <p:cNvSpPr txBox="1"/>
          <p:nvPr/>
        </p:nvSpPr>
        <p:spPr>
          <a:xfrm>
            <a:off x="891825" y="3805600"/>
            <a:ext cx="19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Hash: 00000DA</a:t>
            </a:r>
            <a:endParaRPr b="0" i="0" sz="1400" u="none" cap="none" strike="noStrike">
              <a:solidFill>
                <a:srgbClr val="000000"/>
              </a:solidFill>
              <a:latin typeface="Arial"/>
              <a:ea typeface="Arial"/>
              <a:cs typeface="Arial"/>
              <a:sym typeface="Arial"/>
            </a:endParaRPr>
          </a:p>
        </p:txBody>
      </p:sp>
      <p:cxnSp>
        <p:nvCxnSpPr>
          <p:cNvPr id="389" name="Google Shape;389;p41"/>
          <p:cNvCxnSpPr>
            <a:stCxn id="388" idx="3"/>
          </p:cNvCxnSpPr>
          <p:nvPr/>
        </p:nvCxnSpPr>
        <p:spPr>
          <a:xfrm flipH="1" rot="10800000">
            <a:off x="2794725" y="3359500"/>
            <a:ext cx="3255600" cy="646200"/>
          </a:xfrm>
          <a:prstGeom prst="straightConnector1">
            <a:avLst/>
          </a:prstGeom>
          <a:noFill/>
          <a:ln cap="flat" cmpd="sng" w="9525">
            <a:solidFill>
              <a:schemeClr val="dk2"/>
            </a:solidFill>
            <a:prstDash val="solid"/>
            <a:round/>
            <a:headEnd len="sm" w="sm" type="none"/>
            <a:tailEnd len="med" w="med" type="triangle"/>
          </a:ln>
        </p:spPr>
      </p:cxnSp>
      <p:sp>
        <p:nvSpPr>
          <p:cNvPr id="390" name="Google Shape;39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Mining Works: Timestamp</a:t>
            </a:r>
            <a:endParaRPr/>
          </a:p>
        </p:txBody>
      </p:sp>
      <p:sp>
        <p:nvSpPr>
          <p:cNvPr id="396" name="Google Shape;396;p4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All possible hashes</a:t>
            </a:r>
            <a:endParaRPr/>
          </a:p>
        </p:txBody>
      </p:sp>
      <p:sp>
        <p:nvSpPr>
          <p:cNvPr id="397" name="Google Shape;397;p42"/>
          <p:cNvSpPr txBox="1"/>
          <p:nvPr/>
        </p:nvSpPr>
        <p:spPr>
          <a:xfrm>
            <a:off x="906800" y="1843325"/>
            <a:ext cx="196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2"/>
          <p:cNvSpPr/>
          <p:nvPr/>
        </p:nvSpPr>
        <p:spPr>
          <a:xfrm>
            <a:off x="891925" y="1769000"/>
            <a:ext cx="1902900" cy="181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Previous Hash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Tx data</a:t>
            </a:r>
            <a:endParaRPr b="0" i="0" sz="1400" u="none" cap="none" strike="noStrike">
              <a:solidFill>
                <a:srgbClr val="000000"/>
              </a:solidFill>
              <a:latin typeface="Arial"/>
              <a:ea typeface="Arial"/>
              <a:cs typeface="Arial"/>
              <a:sym typeface="Arial"/>
            </a:endParaRPr>
          </a:p>
        </p:txBody>
      </p:sp>
      <p:sp>
        <p:nvSpPr>
          <p:cNvPr id="399" name="Google Shape;399;p42"/>
          <p:cNvSpPr/>
          <p:nvPr/>
        </p:nvSpPr>
        <p:spPr>
          <a:xfrm>
            <a:off x="5697250" y="1843325"/>
            <a:ext cx="1902900" cy="181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Target (‘00000’)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00" name="Google Shape;400;p42"/>
          <p:cNvSpPr/>
          <p:nvPr/>
        </p:nvSpPr>
        <p:spPr>
          <a:xfrm>
            <a:off x="4727275" y="2036600"/>
            <a:ext cx="713400" cy="1427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2"/>
          <p:cNvSpPr txBox="1"/>
          <p:nvPr/>
        </p:nvSpPr>
        <p:spPr>
          <a:xfrm>
            <a:off x="4727275" y="3775875"/>
            <a:ext cx="98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Smallest</a:t>
            </a:r>
            <a:endParaRPr b="0" i="0" sz="1400" u="none" cap="none" strike="noStrike">
              <a:solidFill>
                <a:srgbClr val="000000"/>
              </a:solidFill>
              <a:latin typeface="Arial"/>
              <a:ea typeface="Arial"/>
              <a:cs typeface="Arial"/>
              <a:sym typeface="Arial"/>
            </a:endParaRPr>
          </a:p>
        </p:txBody>
      </p:sp>
      <p:sp>
        <p:nvSpPr>
          <p:cNvPr id="402" name="Google Shape;402;p42"/>
          <p:cNvSpPr txBox="1"/>
          <p:nvPr/>
        </p:nvSpPr>
        <p:spPr>
          <a:xfrm>
            <a:off x="4682575" y="1636400"/>
            <a:ext cx="8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Largest</a:t>
            </a:r>
            <a:endParaRPr b="0" i="0" sz="1400" u="none" cap="none" strike="noStrike">
              <a:solidFill>
                <a:srgbClr val="000000"/>
              </a:solidFill>
              <a:latin typeface="Arial"/>
              <a:ea typeface="Arial"/>
              <a:cs typeface="Arial"/>
              <a:sym typeface="Arial"/>
            </a:endParaRPr>
          </a:p>
        </p:txBody>
      </p:sp>
      <p:sp>
        <p:nvSpPr>
          <p:cNvPr id="403" name="Google Shape;40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Mempool: </a:t>
            </a:r>
            <a:endParaRPr/>
          </a:p>
        </p:txBody>
      </p:sp>
      <p:sp>
        <p:nvSpPr>
          <p:cNvPr id="409" name="Google Shape;409;p4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0" name="Google Shape;410;p43"/>
          <p:cNvPicPr preferRelativeResize="0"/>
          <p:nvPr/>
        </p:nvPicPr>
        <p:blipFill rotWithShape="1">
          <a:blip r:embed="rId3">
            <a:alphaModFix/>
          </a:blip>
          <a:srcRect b="0" l="0" r="0" t="0"/>
          <a:stretch/>
        </p:blipFill>
        <p:spPr>
          <a:xfrm>
            <a:off x="579750" y="1152475"/>
            <a:ext cx="7893652" cy="3342000"/>
          </a:xfrm>
          <a:prstGeom prst="rect">
            <a:avLst/>
          </a:prstGeom>
          <a:noFill/>
          <a:ln>
            <a:noFill/>
          </a:ln>
        </p:spPr>
      </p:pic>
      <p:sp>
        <p:nvSpPr>
          <p:cNvPr id="411" name="Google Shape;41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Mempool: </a:t>
            </a:r>
            <a:endParaRPr/>
          </a:p>
        </p:txBody>
      </p:sp>
      <p:sp>
        <p:nvSpPr>
          <p:cNvPr id="417" name="Google Shape;417;p44"/>
          <p:cNvSpPr txBox="1"/>
          <p:nvPr>
            <p:ph idx="1" type="body"/>
          </p:nvPr>
        </p:nvSpPr>
        <p:spPr>
          <a:xfrm>
            <a:off x="311700" y="1152475"/>
            <a:ext cx="7700700" cy="2966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8" name="Google Shape;418;p44"/>
          <p:cNvPicPr preferRelativeResize="0"/>
          <p:nvPr/>
        </p:nvPicPr>
        <p:blipFill rotWithShape="1">
          <a:blip r:embed="rId3">
            <a:alphaModFix/>
          </a:blip>
          <a:srcRect b="0" l="0" r="0" t="0"/>
          <a:stretch/>
        </p:blipFill>
        <p:spPr>
          <a:xfrm>
            <a:off x="1238250" y="1293300"/>
            <a:ext cx="7012150" cy="2965950"/>
          </a:xfrm>
          <a:prstGeom prst="rect">
            <a:avLst/>
          </a:prstGeom>
          <a:noFill/>
          <a:ln>
            <a:noFill/>
          </a:ln>
        </p:spPr>
      </p:pic>
      <p:sp>
        <p:nvSpPr>
          <p:cNvPr id="419" name="Google Shape;419;p44"/>
          <p:cNvSpPr txBox="1"/>
          <p:nvPr/>
        </p:nvSpPr>
        <p:spPr>
          <a:xfrm>
            <a:off x="2438850" y="4325900"/>
            <a:ext cx="42663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6D6E6E"/>
                </a:solidFill>
                <a:highlight>
                  <a:srgbClr val="F9F9F9"/>
                </a:highlight>
                <a:latin typeface="Arial"/>
                <a:ea typeface="Arial"/>
                <a:cs typeface="Arial"/>
                <a:sym typeface="Arial"/>
              </a:rPr>
              <a:t>Bitcoin transaction life-cycle with Mempool. Image </a:t>
            </a:r>
            <a:r>
              <a:rPr b="0" i="0" lang="en" sz="1050" u="sng" cap="none" strike="noStrike">
                <a:solidFill>
                  <a:schemeClr val="hlink"/>
                </a:solidFill>
                <a:highlight>
                  <a:srgbClr val="F9F9F9"/>
                </a:highlight>
                <a:latin typeface="Arial"/>
                <a:ea typeface="Arial"/>
                <a:cs typeface="Arial"/>
                <a:sym typeface="Arial"/>
                <a:hlinkClick r:id="rId4"/>
              </a:rPr>
              <a:t>Source</a:t>
            </a:r>
            <a:endParaRPr b="0" i="0" sz="1400" u="none" cap="none" strike="noStrike">
              <a:solidFill>
                <a:srgbClr val="000000"/>
              </a:solidFill>
              <a:latin typeface="Arial"/>
              <a:ea typeface="Arial"/>
              <a:cs typeface="Arial"/>
              <a:sym typeface="Arial"/>
            </a:endParaRPr>
          </a:p>
        </p:txBody>
      </p:sp>
      <p:sp>
        <p:nvSpPr>
          <p:cNvPr id="420" name="Google Shape;42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UTXO</a:t>
            </a:r>
            <a:endParaRPr/>
          </a:p>
        </p:txBody>
      </p:sp>
      <p:sp>
        <p:nvSpPr>
          <p:cNvPr id="426" name="Google Shape;426;p4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27" name="Google Shape;427;p45"/>
          <p:cNvPicPr preferRelativeResize="0"/>
          <p:nvPr/>
        </p:nvPicPr>
        <p:blipFill rotWithShape="1">
          <a:blip r:embed="rId3">
            <a:alphaModFix/>
          </a:blip>
          <a:srcRect b="0" l="0" r="0" t="0"/>
          <a:stretch/>
        </p:blipFill>
        <p:spPr>
          <a:xfrm>
            <a:off x="1177600" y="1336500"/>
            <a:ext cx="6788803" cy="3232375"/>
          </a:xfrm>
          <a:prstGeom prst="rect">
            <a:avLst/>
          </a:prstGeom>
          <a:noFill/>
          <a:ln>
            <a:noFill/>
          </a:ln>
        </p:spPr>
      </p:pic>
      <p:sp>
        <p:nvSpPr>
          <p:cNvPr id="428" name="Google Shape;42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UTXO(2)</a:t>
            </a:r>
            <a:endParaRPr/>
          </a:p>
        </p:txBody>
      </p:sp>
      <p:sp>
        <p:nvSpPr>
          <p:cNvPr id="434" name="Google Shape;434;p4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35" name="Google Shape;435;p46"/>
          <p:cNvPicPr preferRelativeResize="0"/>
          <p:nvPr/>
        </p:nvPicPr>
        <p:blipFill rotWithShape="1">
          <a:blip r:embed="rId3">
            <a:alphaModFix/>
          </a:blip>
          <a:srcRect b="0" l="0" r="0" t="0"/>
          <a:stretch/>
        </p:blipFill>
        <p:spPr>
          <a:xfrm>
            <a:off x="1532075" y="1279799"/>
            <a:ext cx="5826375" cy="3289075"/>
          </a:xfrm>
          <a:prstGeom prst="rect">
            <a:avLst/>
          </a:prstGeom>
          <a:noFill/>
          <a:ln>
            <a:noFill/>
          </a:ln>
        </p:spPr>
      </p:pic>
      <p:sp>
        <p:nvSpPr>
          <p:cNvPr id="436" name="Google Shape;43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Wallets</a:t>
            </a:r>
            <a:endParaRPr/>
          </a:p>
        </p:txBody>
      </p:sp>
      <p:sp>
        <p:nvSpPr>
          <p:cNvPr id="442" name="Google Shape;442;p4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a:t>The wallet software is used to generate and store cryptographic keys. It performs various useful functions, such as receiving and sending Bitcoin, backing up keys, and keeping track of the balance available. </a:t>
            </a:r>
            <a:endParaRPr/>
          </a:p>
          <a:p>
            <a:pPr indent="0" lvl="0" marL="0" rtl="0" algn="l">
              <a:lnSpc>
                <a:spcPct val="115000"/>
              </a:lnSpc>
              <a:spcBef>
                <a:spcPts val="1200"/>
              </a:spcBef>
              <a:spcAft>
                <a:spcPts val="0"/>
              </a:spcAft>
              <a:buSzPts val="1800"/>
              <a:buNone/>
            </a:pPr>
            <a:r>
              <a:rPr lang="en"/>
              <a:t>Bitcoin client software usually offers both functionalities: Bitcoin client and wallet. </a:t>
            </a:r>
            <a:endParaRPr/>
          </a:p>
          <a:p>
            <a:pPr indent="0" lvl="0" marL="0" rtl="0" algn="l">
              <a:lnSpc>
                <a:spcPct val="115000"/>
              </a:lnSpc>
              <a:spcBef>
                <a:spcPts val="1200"/>
              </a:spcBef>
              <a:spcAft>
                <a:spcPts val="0"/>
              </a:spcAft>
              <a:buClr>
                <a:schemeClr val="dk1"/>
              </a:buClr>
              <a:buSzPts val="1100"/>
              <a:buFont typeface="Arial"/>
              <a:buNone/>
            </a:pPr>
            <a:r>
              <a:rPr lang="en"/>
              <a:t>On disk, the Bitcoin Core client wallets are stored as a Berkeley DB file:</a:t>
            </a:r>
            <a:endParaRPr/>
          </a:p>
          <a:p>
            <a:pPr indent="0" lvl="0" marL="0" rtl="0" algn="l">
              <a:lnSpc>
                <a:spcPct val="115000"/>
              </a:lnSpc>
              <a:spcBef>
                <a:spcPts val="1200"/>
              </a:spcBef>
              <a:spcAft>
                <a:spcPts val="0"/>
              </a:spcAft>
              <a:buClr>
                <a:schemeClr val="dk1"/>
              </a:buClr>
              <a:buSzPts val="1100"/>
              <a:buFont typeface="Arial"/>
              <a:buNone/>
            </a:pPr>
            <a:r>
              <a:rPr lang="en"/>
              <a:t>$ file wallet.dat</a:t>
            </a:r>
            <a:endParaRPr/>
          </a:p>
          <a:p>
            <a:pPr indent="0" lvl="0" marL="0" rtl="0" algn="l">
              <a:lnSpc>
                <a:spcPct val="115000"/>
              </a:lnSpc>
              <a:spcBef>
                <a:spcPts val="1200"/>
              </a:spcBef>
              <a:spcAft>
                <a:spcPts val="0"/>
              </a:spcAft>
              <a:buClr>
                <a:schemeClr val="dk1"/>
              </a:buClr>
              <a:buSzPts val="1100"/>
              <a:buFont typeface="Arial"/>
              <a:buNone/>
            </a:pPr>
            <a:r>
              <a:rPr lang="en"/>
              <a:t>wallet.dat: Berkeley DB (Btree, version 9, native byte-order</a:t>
            </a:r>
            <a:endParaRPr/>
          </a:p>
          <a:p>
            <a:pPr indent="0" lvl="0" marL="0" rtl="0" algn="l">
              <a:lnSpc>
                <a:spcPct val="115000"/>
              </a:lnSpc>
              <a:spcBef>
                <a:spcPts val="1200"/>
              </a:spcBef>
              <a:spcAft>
                <a:spcPts val="1200"/>
              </a:spcAft>
              <a:buSzPts val="1800"/>
              <a:buNone/>
            </a:pPr>
            <a:r>
              <a:t/>
            </a:r>
            <a:endParaRPr/>
          </a:p>
        </p:txBody>
      </p:sp>
      <p:sp>
        <p:nvSpPr>
          <p:cNvPr id="443" name="Google Shape;44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Bitcoin Improvement Proposals (BIP)</a:t>
            </a:r>
            <a:endParaRPr/>
          </a:p>
        </p:txBody>
      </p:sp>
      <p:sp>
        <p:nvSpPr>
          <p:cNvPr id="449" name="Google Shape;449;p48"/>
          <p:cNvSpPr txBox="1"/>
          <p:nvPr>
            <p:ph idx="1" type="body"/>
          </p:nvPr>
        </p:nvSpPr>
        <p:spPr>
          <a:xfrm>
            <a:off x="311700" y="951400"/>
            <a:ext cx="8520600" cy="39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t>These documents, also referred to as BIPs, are used to propose improvements or inform the Bitcoin community about the improvements suggested, the design issues, or some aspects of the Bitcoin ecosystem. There are three types of BIPs:</a:t>
            </a:r>
            <a:endParaRPr sz="1500"/>
          </a:p>
          <a:p>
            <a:pPr indent="0" lvl="0" marL="0" rtl="0" algn="l">
              <a:lnSpc>
                <a:spcPct val="115000"/>
              </a:lnSpc>
              <a:spcBef>
                <a:spcPts val="1200"/>
              </a:spcBef>
              <a:spcAft>
                <a:spcPts val="0"/>
              </a:spcAft>
              <a:buClr>
                <a:schemeClr val="dk1"/>
              </a:buClr>
              <a:buSzPts val="1100"/>
              <a:buFont typeface="Arial"/>
              <a:buNone/>
            </a:pPr>
            <a:r>
              <a:rPr b="1" lang="en" sz="1500"/>
              <a:t>• Standard BIP: </a:t>
            </a:r>
            <a:r>
              <a:rPr lang="en" sz="1500"/>
              <a:t>Used to describe the major changes that have a major impact on the Bitcoin system; for example, block size changes, network protocol changes, or  transaction verification changes.</a:t>
            </a:r>
            <a:endParaRPr sz="1500"/>
          </a:p>
          <a:p>
            <a:pPr indent="0" lvl="0" marL="0" rtl="0" algn="l">
              <a:lnSpc>
                <a:spcPct val="115000"/>
              </a:lnSpc>
              <a:spcBef>
                <a:spcPts val="1200"/>
              </a:spcBef>
              <a:spcAft>
                <a:spcPts val="0"/>
              </a:spcAft>
              <a:buClr>
                <a:schemeClr val="dk1"/>
              </a:buClr>
              <a:buSzPts val="1100"/>
              <a:buFont typeface="Arial"/>
              <a:buNone/>
            </a:pPr>
            <a:r>
              <a:rPr b="1" lang="en" sz="1500"/>
              <a:t>• Process BIP:</a:t>
            </a:r>
            <a:r>
              <a:rPr lang="en" sz="1500"/>
              <a:t> A major difference between standard and process BIPs is that standard BIPs cover protocol changes, whereas process BIPs usually deal with proposing a change in a process that is outside the core Bitcoin protocol. These are implemented only after a consensus among Bitcoin users.</a:t>
            </a:r>
            <a:endParaRPr sz="1500"/>
          </a:p>
          <a:p>
            <a:pPr indent="0" lvl="0" marL="0" rtl="0" algn="l">
              <a:lnSpc>
                <a:spcPct val="115000"/>
              </a:lnSpc>
              <a:spcBef>
                <a:spcPts val="1200"/>
              </a:spcBef>
              <a:spcAft>
                <a:spcPts val="0"/>
              </a:spcAft>
              <a:buClr>
                <a:schemeClr val="dk1"/>
              </a:buClr>
              <a:buSzPts val="1100"/>
              <a:buFont typeface="Arial"/>
              <a:buNone/>
            </a:pPr>
            <a:r>
              <a:rPr b="1" lang="en" sz="1500"/>
              <a:t>• Informational BIP: </a:t>
            </a:r>
            <a:r>
              <a:rPr lang="en" sz="1500"/>
              <a:t>These are usually used to just advise or record some information about the Bitcoin ecosystem, such as design issues.</a:t>
            </a:r>
            <a:endParaRPr sz="1500"/>
          </a:p>
          <a:p>
            <a:pPr indent="0" lvl="0" marL="0" rtl="0" algn="l">
              <a:lnSpc>
                <a:spcPct val="115000"/>
              </a:lnSpc>
              <a:spcBef>
                <a:spcPts val="1200"/>
              </a:spcBef>
              <a:spcAft>
                <a:spcPts val="1200"/>
              </a:spcAft>
              <a:buSzPts val="1800"/>
              <a:buNone/>
            </a:pPr>
            <a:r>
              <a:t/>
            </a:r>
            <a:endParaRPr sz="1500"/>
          </a:p>
        </p:txBody>
      </p:sp>
      <p:sp>
        <p:nvSpPr>
          <p:cNvPr id="450" name="Google Shape;45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Defining Blockchain </a:t>
            </a:r>
            <a:endParaRPr/>
          </a:p>
        </p:txBody>
      </p:sp>
      <p:sp>
        <p:nvSpPr>
          <p:cNvPr id="103" name="Google Shape;103;p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Peer-to-peer (P2P)</a:t>
            </a:r>
            <a:endParaRPr/>
          </a:p>
          <a:p>
            <a:pPr indent="0" lvl="0" marL="0" rtl="0" algn="l">
              <a:lnSpc>
                <a:spcPct val="115000"/>
              </a:lnSpc>
              <a:spcBef>
                <a:spcPts val="1200"/>
              </a:spcBef>
              <a:spcAft>
                <a:spcPts val="0"/>
              </a:spcAft>
              <a:buSzPts val="1800"/>
              <a:buNone/>
            </a:pPr>
            <a:r>
              <a:rPr lang="en"/>
              <a:t>Distributed Ledger</a:t>
            </a:r>
            <a:endParaRPr/>
          </a:p>
          <a:p>
            <a:pPr indent="0" lvl="0" marL="0" rtl="0" algn="l">
              <a:lnSpc>
                <a:spcPct val="115000"/>
              </a:lnSpc>
              <a:spcBef>
                <a:spcPts val="1200"/>
              </a:spcBef>
              <a:spcAft>
                <a:spcPts val="0"/>
              </a:spcAft>
              <a:buSzPts val="1800"/>
              <a:buNone/>
            </a:pPr>
            <a:r>
              <a:rPr lang="en"/>
              <a:t>Cryptographically Secure</a:t>
            </a:r>
            <a:endParaRPr/>
          </a:p>
          <a:p>
            <a:pPr indent="0" lvl="0" marL="0" rtl="0" algn="l">
              <a:lnSpc>
                <a:spcPct val="115000"/>
              </a:lnSpc>
              <a:spcBef>
                <a:spcPts val="1200"/>
              </a:spcBef>
              <a:spcAft>
                <a:spcPts val="0"/>
              </a:spcAft>
              <a:buSzPts val="1800"/>
              <a:buNone/>
            </a:pPr>
            <a:r>
              <a:rPr lang="en"/>
              <a:t>Append-Only</a:t>
            </a:r>
            <a:endParaRPr/>
          </a:p>
          <a:p>
            <a:pPr indent="0" lvl="0" marL="0" rtl="0" algn="l">
              <a:lnSpc>
                <a:spcPct val="115000"/>
              </a:lnSpc>
              <a:spcBef>
                <a:spcPts val="1200"/>
              </a:spcBef>
              <a:spcAft>
                <a:spcPts val="0"/>
              </a:spcAft>
              <a:buSzPts val="1800"/>
              <a:buNone/>
            </a:pPr>
            <a:r>
              <a:rPr lang="en"/>
              <a:t>Updatable via consensus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Segregated Witness</a:t>
            </a:r>
            <a:endParaRPr/>
          </a:p>
        </p:txBody>
      </p:sp>
      <p:sp>
        <p:nvSpPr>
          <p:cNvPr id="456" name="Google Shape;456;p4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The SegWit or Segregated Witness is a soft fork-based upgrade of the Bitcoin protocol that addresses weaknesses such as throughput and security in the Bitcoin protocol. </a:t>
            </a:r>
            <a:endParaRPr/>
          </a:p>
        </p:txBody>
      </p:sp>
      <p:sp>
        <p:nvSpPr>
          <p:cNvPr id="457" name="Google Shape;45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463" name="Google Shape;463;p5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[1] Mastering Blockchain 3/e by Imran Bashir, Packt Publications</a:t>
            </a:r>
            <a:endParaRPr/>
          </a:p>
          <a:p>
            <a:pPr indent="0" lvl="0" marL="0" rtl="0" algn="l">
              <a:lnSpc>
                <a:spcPct val="115000"/>
              </a:lnSpc>
              <a:spcBef>
                <a:spcPts val="1200"/>
              </a:spcBef>
              <a:spcAft>
                <a:spcPts val="0"/>
              </a:spcAft>
              <a:buSzPts val="1800"/>
              <a:buNone/>
            </a:pPr>
            <a:r>
              <a:rPr lang="en"/>
              <a:t>[2] </a:t>
            </a:r>
            <a:r>
              <a:rPr lang="en" u="sng">
                <a:solidFill>
                  <a:schemeClr val="hlink"/>
                </a:solidFill>
                <a:hlinkClick r:id="rId3"/>
              </a:rPr>
              <a:t>https://learnmeabitcoin.com/</a:t>
            </a:r>
            <a:endParaRPr/>
          </a:p>
          <a:p>
            <a:pPr indent="0" lvl="0" marL="0" rtl="0" algn="l">
              <a:lnSpc>
                <a:spcPct val="115000"/>
              </a:lnSpc>
              <a:spcBef>
                <a:spcPts val="1200"/>
              </a:spcBef>
              <a:spcAft>
                <a:spcPts val="0"/>
              </a:spcAft>
              <a:buSzPts val="1800"/>
              <a:buNone/>
            </a:pPr>
            <a:r>
              <a:rPr lang="en"/>
              <a:t>[3] </a:t>
            </a:r>
            <a:r>
              <a:rPr lang="en">
                <a:solidFill>
                  <a:srgbClr val="19232D"/>
                </a:solidFill>
                <a:highlight>
                  <a:srgbClr val="FFFFFF"/>
                </a:highlight>
              </a:rPr>
              <a:t>Everything You Need To Know About Bitcoin</a:t>
            </a:r>
            <a:endParaRPr/>
          </a:p>
          <a:p>
            <a:pPr indent="0" lvl="0" marL="0" rtl="0" algn="l">
              <a:lnSpc>
                <a:spcPct val="115000"/>
              </a:lnSpc>
              <a:spcBef>
                <a:spcPts val="1200"/>
              </a:spcBef>
              <a:spcAft>
                <a:spcPts val="0"/>
              </a:spcAft>
              <a:buSzPts val="1800"/>
              <a:buNone/>
            </a:pPr>
            <a:r>
              <a:rPr lang="en"/>
              <a:t>https://101blockchains.com/bitcoin-guide/</a:t>
            </a:r>
            <a:endParaRPr/>
          </a:p>
          <a:p>
            <a:pPr indent="0" lvl="0" marL="0" rtl="0" algn="l">
              <a:lnSpc>
                <a:spcPct val="115000"/>
              </a:lnSpc>
              <a:spcBef>
                <a:spcPts val="1200"/>
              </a:spcBef>
              <a:spcAft>
                <a:spcPts val="0"/>
              </a:spcAft>
              <a:buSzPts val="1800"/>
              <a:buNone/>
            </a:pPr>
            <a:r>
              <a:rPr lang="en"/>
              <a:t>[4] Investopedia</a:t>
            </a:r>
            <a:endParaRPr/>
          </a:p>
          <a:p>
            <a:pPr indent="0" lvl="0" marL="0" rtl="0" algn="l">
              <a:lnSpc>
                <a:spcPct val="115000"/>
              </a:lnSpc>
              <a:spcBef>
                <a:spcPts val="1200"/>
              </a:spcBef>
              <a:spcAft>
                <a:spcPts val="0"/>
              </a:spcAft>
              <a:buSzPts val="1800"/>
              <a:buNone/>
            </a:pPr>
            <a:r>
              <a:rPr lang="en" u="sng">
                <a:solidFill>
                  <a:schemeClr val="hlink"/>
                </a:solidFill>
                <a:hlinkClick r:id="rId4"/>
              </a:rPr>
              <a:t>https://www.investopedia.com/terms/b/bitcoin.asp#toc-what-is-bitcoin</a:t>
            </a:r>
            <a:endParaRPr/>
          </a:p>
          <a:p>
            <a:pPr indent="0" lvl="0" marL="0" rtl="0" algn="l">
              <a:lnSpc>
                <a:spcPct val="115000"/>
              </a:lnSpc>
              <a:spcBef>
                <a:spcPts val="1200"/>
              </a:spcBef>
              <a:spcAft>
                <a:spcPts val="1200"/>
              </a:spcAft>
              <a:buSzPts val="1800"/>
              <a:buNone/>
            </a:pPr>
            <a:r>
              <a:t/>
            </a:r>
            <a:endParaRPr/>
          </a:p>
        </p:txBody>
      </p:sp>
      <p:sp>
        <p:nvSpPr>
          <p:cNvPr id="464" name="Google Shape;46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 to Blockchain Technology:</a:t>
            </a:r>
            <a:endParaRPr>
              <a:latin typeface="Arial"/>
              <a:ea typeface="Arial"/>
              <a:cs typeface="Arial"/>
              <a:sym typeface="Arial"/>
            </a:endParaRPr>
          </a:p>
        </p:txBody>
      </p:sp>
      <p:sp>
        <p:nvSpPr>
          <p:cNvPr id="470" name="Google Shape;470;p89"/>
          <p:cNvSpPr txBox="1"/>
          <p:nvPr>
            <p:ph idx="1" type="body"/>
          </p:nvPr>
        </p:nvSpPr>
        <p:spPr>
          <a:xfrm>
            <a:off x="311700" y="1152425"/>
            <a:ext cx="8520600" cy="3645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50000"/>
              <a:buNone/>
            </a:pPr>
            <a:r>
              <a:rPr lang="en" sz="4800"/>
              <a:t>Definition of Blockchain,Elements of Blockchain Technology,The architecture of Blockchain Technology</a:t>
            </a:r>
            <a:endParaRPr sz="4800"/>
          </a:p>
          <a:p>
            <a:pPr indent="0" lvl="0" marL="0" rtl="0" algn="l">
              <a:lnSpc>
                <a:spcPct val="115000"/>
              </a:lnSpc>
              <a:spcBef>
                <a:spcPts val="1200"/>
              </a:spcBef>
              <a:spcAft>
                <a:spcPts val="0"/>
              </a:spcAft>
              <a:buSzPct val="150000"/>
              <a:buNone/>
            </a:pPr>
            <a:r>
              <a:rPr lang="en" sz="4800"/>
              <a:t>[1] What is Blockchain? Simple Explanation</a:t>
            </a:r>
            <a:endParaRPr sz="4800"/>
          </a:p>
          <a:p>
            <a:pPr indent="0" lvl="0" marL="0" rtl="0" algn="l">
              <a:lnSpc>
                <a:spcPct val="115000"/>
              </a:lnSpc>
              <a:spcBef>
                <a:spcPts val="1200"/>
              </a:spcBef>
              <a:spcAft>
                <a:spcPts val="0"/>
              </a:spcAft>
              <a:buSzPct val="150000"/>
              <a:buNone/>
            </a:pPr>
            <a:r>
              <a:rPr lang="en" sz="4800" u="sng">
                <a:solidFill>
                  <a:schemeClr val="hlink"/>
                </a:solidFill>
                <a:hlinkClick r:id="rId3"/>
              </a:rPr>
              <a:t>https://youtu.be/SSo_EIwHSd4?list=RDLVSSo_EIwHSd4</a:t>
            </a:r>
            <a:endParaRPr sz="4800"/>
          </a:p>
          <a:p>
            <a:pPr indent="0" lvl="0" marL="0" rtl="0" algn="l">
              <a:lnSpc>
                <a:spcPct val="115000"/>
              </a:lnSpc>
              <a:spcBef>
                <a:spcPts val="1200"/>
              </a:spcBef>
              <a:spcAft>
                <a:spcPts val="0"/>
              </a:spcAft>
              <a:buSzPct val="150000"/>
              <a:buNone/>
            </a:pPr>
            <a:r>
              <a:rPr lang="en" sz="4800"/>
              <a:t> [2] What is BLOCKCHAIN? The best explanation of blockchain technology</a:t>
            </a:r>
            <a:endParaRPr sz="4800"/>
          </a:p>
          <a:p>
            <a:pPr indent="0" lvl="0" marL="0" rtl="0" algn="l">
              <a:lnSpc>
                <a:spcPct val="115000"/>
              </a:lnSpc>
              <a:spcBef>
                <a:spcPts val="1200"/>
              </a:spcBef>
              <a:spcAft>
                <a:spcPts val="0"/>
              </a:spcAft>
              <a:buSzPct val="150000"/>
              <a:buNone/>
            </a:pPr>
            <a:r>
              <a:rPr lang="en" sz="4800" u="sng">
                <a:solidFill>
                  <a:schemeClr val="hlink"/>
                </a:solidFill>
                <a:hlinkClick r:id="rId4"/>
              </a:rPr>
              <a:t>https://youtu.be/3xGLc-zz9cA?list=RDLVSSo_EIwHSd4</a:t>
            </a:r>
            <a:endParaRPr sz="4800"/>
          </a:p>
          <a:p>
            <a:pPr indent="0" lvl="0" marL="0" rtl="0" algn="l">
              <a:lnSpc>
                <a:spcPct val="115000"/>
              </a:lnSpc>
              <a:spcBef>
                <a:spcPts val="1200"/>
              </a:spcBef>
              <a:spcAft>
                <a:spcPts val="0"/>
              </a:spcAft>
              <a:buSzPct val="150000"/>
              <a:buNone/>
            </a:pPr>
            <a:r>
              <a:rPr lang="en" sz="4800"/>
              <a:t> [3] Blockchain 101- A Visual Demo by Anders Brownworth</a:t>
            </a:r>
            <a:endParaRPr sz="4800"/>
          </a:p>
          <a:p>
            <a:pPr indent="0" lvl="0" marL="0" rtl="0" algn="l">
              <a:lnSpc>
                <a:spcPct val="115000"/>
              </a:lnSpc>
              <a:spcBef>
                <a:spcPts val="1200"/>
              </a:spcBef>
              <a:spcAft>
                <a:spcPts val="0"/>
              </a:spcAft>
              <a:buSzPct val="150000"/>
              <a:buNone/>
            </a:pPr>
            <a:r>
              <a:rPr lang="en" sz="4800" u="sng">
                <a:solidFill>
                  <a:schemeClr val="hlink"/>
                </a:solidFill>
                <a:hlinkClick r:id="rId5"/>
              </a:rPr>
              <a:t>https://youtu.be/SSo_EIwHSd4?list=RDLVSSo_EIwHSd4</a:t>
            </a:r>
            <a:endParaRPr sz="4800"/>
          </a:p>
          <a:p>
            <a:pPr indent="0" lvl="0" marL="0" rtl="0" algn="l">
              <a:lnSpc>
                <a:spcPct val="115000"/>
              </a:lnSpc>
              <a:spcBef>
                <a:spcPts val="1200"/>
              </a:spcBef>
              <a:spcAft>
                <a:spcPts val="0"/>
              </a:spcAft>
              <a:buSzPct val="150000"/>
              <a:buNone/>
            </a:pPr>
            <a:r>
              <a:rPr lang="en" sz="4800"/>
              <a:t> [4] Blockchain 101 - Part 2 - Public / Private Keys and Signing</a:t>
            </a:r>
            <a:endParaRPr sz="4800"/>
          </a:p>
          <a:p>
            <a:pPr indent="0" lvl="0" marL="0" rtl="0" algn="l">
              <a:lnSpc>
                <a:spcPct val="115000"/>
              </a:lnSpc>
              <a:spcBef>
                <a:spcPts val="1200"/>
              </a:spcBef>
              <a:spcAft>
                <a:spcPts val="0"/>
              </a:spcAft>
              <a:buSzPct val="150000"/>
              <a:buNone/>
            </a:pPr>
            <a:r>
              <a:rPr lang="en" sz="4800" u="sng">
                <a:solidFill>
                  <a:schemeClr val="hlink"/>
                </a:solidFill>
                <a:hlinkClick r:id="rId6"/>
              </a:rPr>
              <a:t>https://youtu.be/xIDL_akeras?list=RDCMUCx7YSpyYtgaYik1Wen9jYSA</a:t>
            </a:r>
            <a:endParaRPr sz="4800"/>
          </a:p>
          <a:p>
            <a:pPr indent="0" lvl="0" marL="0" rtl="0" algn="l">
              <a:lnSpc>
                <a:spcPct val="115000"/>
              </a:lnSpc>
              <a:spcBef>
                <a:spcPts val="1200"/>
              </a:spcBef>
              <a:spcAft>
                <a:spcPts val="0"/>
              </a:spcAft>
              <a:buSzPct val="150000"/>
              <a:buNone/>
            </a:pPr>
            <a:r>
              <a:rPr lang="en" sz="4800"/>
              <a:t> [5] Bitcoin mining with 15 lines of python code | Python Bitcoin Tutorial</a:t>
            </a:r>
            <a:endParaRPr sz="4800"/>
          </a:p>
          <a:p>
            <a:pPr indent="0" lvl="0" marL="0" rtl="0" algn="l">
              <a:lnSpc>
                <a:spcPct val="115000"/>
              </a:lnSpc>
              <a:spcBef>
                <a:spcPts val="1200"/>
              </a:spcBef>
              <a:spcAft>
                <a:spcPts val="0"/>
              </a:spcAft>
              <a:buSzPct val="150000"/>
              <a:buNone/>
            </a:pPr>
            <a:r>
              <a:rPr lang="en" sz="4800" u="sng">
                <a:solidFill>
                  <a:schemeClr val="hlink"/>
                </a:solidFill>
                <a:hlinkClick r:id="rId7"/>
              </a:rPr>
              <a:t>https://youtu.be/ZhnJ1bkIWWk</a:t>
            </a:r>
            <a:endParaRPr sz="4800"/>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0"/>
          <p:cNvSpPr txBox="1"/>
          <p:nvPr>
            <p:ph type="title"/>
          </p:nvPr>
        </p:nvSpPr>
        <p:spPr>
          <a:xfrm>
            <a:off x="311700" y="2957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476" name="Google Shape;476;p90"/>
          <p:cNvSpPr txBox="1"/>
          <p:nvPr>
            <p:ph idx="1" type="body"/>
          </p:nvPr>
        </p:nvSpPr>
        <p:spPr>
          <a:xfrm>
            <a:off x="311700" y="932325"/>
            <a:ext cx="8520600" cy="36366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15000"/>
              </a:lnSpc>
              <a:spcBef>
                <a:spcPts val="0"/>
              </a:spcBef>
              <a:spcAft>
                <a:spcPts val="0"/>
              </a:spcAft>
              <a:buSzPct val="181818"/>
              <a:buNone/>
            </a:pPr>
            <a:r>
              <a:rPr lang="en"/>
              <a:t>[1] The Bitcoin whitepaper was published in 2008 under the pseudonym Satoshi Nakamoto.</a:t>
            </a:r>
            <a:endParaRPr/>
          </a:p>
          <a:p>
            <a:pPr indent="0" lvl="0" marL="0" rtl="0" algn="l">
              <a:lnSpc>
                <a:spcPct val="115000"/>
              </a:lnSpc>
              <a:spcBef>
                <a:spcPts val="1200"/>
              </a:spcBef>
              <a:spcAft>
                <a:spcPts val="0"/>
              </a:spcAft>
              <a:buSzPct val="181818"/>
              <a:buNone/>
            </a:pPr>
            <a:r>
              <a:rPr lang="en" u="sng">
                <a:solidFill>
                  <a:schemeClr val="hlink"/>
                </a:solidFill>
                <a:hlinkClick r:id="rId3"/>
              </a:rPr>
              <a:t>https://bitcoin.org/bitcoin.pdf</a:t>
            </a:r>
            <a:endParaRPr/>
          </a:p>
          <a:p>
            <a:pPr indent="0" lvl="0" marL="0" rtl="0" algn="l">
              <a:lnSpc>
                <a:spcPct val="115000"/>
              </a:lnSpc>
              <a:spcBef>
                <a:spcPts val="1200"/>
              </a:spcBef>
              <a:spcAft>
                <a:spcPts val="0"/>
              </a:spcAft>
              <a:buSzPct val="181818"/>
              <a:buNone/>
            </a:pPr>
            <a:r>
              <a:rPr lang="en"/>
              <a:t>[2] Know About The Best Blockchain Open Source Projects</a:t>
            </a:r>
            <a:endParaRPr/>
          </a:p>
          <a:p>
            <a:pPr indent="0" lvl="0" marL="0" rtl="0" algn="l">
              <a:lnSpc>
                <a:spcPct val="115000"/>
              </a:lnSpc>
              <a:spcBef>
                <a:spcPts val="1200"/>
              </a:spcBef>
              <a:spcAft>
                <a:spcPts val="0"/>
              </a:spcAft>
              <a:buSzPct val="181818"/>
              <a:buNone/>
            </a:pPr>
            <a:r>
              <a:rPr lang="en" u="sng">
                <a:solidFill>
                  <a:schemeClr val="hlink"/>
                </a:solidFill>
                <a:hlinkClick r:id="rId4"/>
              </a:rPr>
              <a:t>https://101blockchains.com/blockchain-open-source/</a:t>
            </a:r>
            <a:endParaRPr/>
          </a:p>
          <a:p>
            <a:pPr indent="0" lvl="0" marL="0" rtl="0" algn="l">
              <a:lnSpc>
                <a:spcPct val="115000"/>
              </a:lnSpc>
              <a:spcBef>
                <a:spcPts val="1200"/>
              </a:spcBef>
              <a:spcAft>
                <a:spcPts val="0"/>
              </a:spcAft>
              <a:buSzPct val="181818"/>
              <a:buNone/>
            </a:pPr>
            <a:r>
              <a:rPr lang="en"/>
              <a:t>[3] Understand the Blockchain in Two Minutes</a:t>
            </a:r>
            <a:endParaRPr/>
          </a:p>
          <a:p>
            <a:pPr indent="0" lvl="0" marL="0" rtl="0" algn="l">
              <a:lnSpc>
                <a:spcPct val="115000"/>
              </a:lnSpc>
              <a:spcBef>
                <a:spcPts val="1200"/>
              </a:spcBef>
              <a:spcAft>
                <a:spcPts val="0"/>
              </a:spcAft>
              <a:buSzPct val="181818"/>
              <a:buNone/>
            </a:pPr>
            <a:r>
              <a:rPr lang="en" u="sng">
                <a:solidFill>
                  <a:schemeClr val="hlink"/>
                </a:solidFill>
                <a:hlinkClick r:id="rId5"/>
              </a:rPr>
              <a:t>https://youtu.be/r43LhSUUGTQ</a:t>
            </a:r>
            <a:endParaRPr/>
          </a:p>
          <a:p>
            <a:pPr indent="0" lvl="0" marL="0" rtl="0" algn="l">
              <a:lnSpc>
                <a:spcPct val="115000"/>
              </a:lnSpc>
              <a:spcBef>
                <a:spcPts val="1200"/>
              </a:spcBef>
              <a:spcAft>
                <a:spcPts val="0"/>
              </a:spcAft>
              <a:buSzPct val="181818"/>
              <a:buNone/>
            </a:pPr>
            <a:r>
              <a:rPr lang="en"/>
              <a:t>[4] But how does bitcoin actually work?</a:t>
            </a:r>
            <a:endParaRPr/>
          </a:p>
          <a:p>
            <a:pPr indent="0" lvl="0" marL="0" rtl="0" algn="l">
              <a:lnSpc>
                <a:spcPct val="115000"/>
              </a:lnSpc>
              <a:spcBef>
                <a:spcPts val="1200"/>
              </a:spcBef>
              <a:spcAft>
                <a:spcPts val="0"/>
              </a:spcAft>
              <a:buSzPct val="181818"/>
              <a:buNone/>
            </a:pPr>
            <a:r>
              <a:rPr lang="en" u="sng">
                <a:solidFill>
                  <a:schemeClr val="hlink"/>
                </a:solidFill>
                <a:hlinkClick r:id="rId6"/>
              </a:rPr>
              <a:t>https://youtu.be/bBC-nXj3Ng4</a:t>
            </a:r>
            <a:endParaRPr/>
          </a:p>
          <a:p>
            <a:pPr indent="0" lvl="0" marL="0" rtl="0" algn="l">
              <a:lnSpc>
                <a:spcPct val="115000"/>
              </a:lnSpc>
              <a:spcBef>
                <a:spcPts val="1200"/>
              </a:spcBef>
              <a:spcAft>
                <a:spcPts val="0"/>
              </a:spcAft>
              <a:buSzPct val="181818"/>
              <a:buNone/>
            </a:pPr>
            <a:r>
              <a:rPr lang="en"/>
              <a:t>[5]  </a:t>
            </a:r>
            <a:r>
              <a:rPr lang="en" sz="2200">
                <a:solidFill>
                  <a:srgbClr val="444444"/>
                </a:solidFill>
                <a:highlight>
                  <a:srgbClr val="FFFFFF"/>
                </a:highlight>
              </a:rPr>
              <a:t>The Blockchain-Enabled Future of Telecommunications by Dennis Carroll</a:t>
            </a:r>
            <a:endParaRPr/>
          </a:p>
          <a:p>
            <a:pPr indent="0" lvl="0" marL="0" rtl="0" algn="l">
              <a:lnSpc>
                <a:spcPct val="115000"/>
              </a:lnSpc>
              <a:spcBef>
                <a:spcPts val="1200"/>
              </a:spcBef>
              <a:spcAft>
                <a:spcPts val="0"/>
              </a:spcAft>
              <a:buSzPct val="181818"/>
              <a:buNone/>
            </a:pPr>
            <a:r>
              <a:rPr lang="en" u="sng">
                <a:solidFill>
                  <a:schemeClr val="hlink"/>
                </a:solidFill>
                <a:hlinkClick r:id="rId7"/>
              </a:rPr>
              <a:t>https://slideplayer.com/slide/17245257/</a:t>
            </a:r>
            <a:endParaRPr/>
          </a:p>
          <a:p>
            <a:pPr indent="0" lvl="0" marL="0" rtl="0" algn="l">
              <a:lnSpc>
                <a:spcPct val="115000"/>
              </a:lnSpc>
              <a:spcBef>
                <a:spcPts val="1200"/>
              </a:spcBef>
              <a:spcAft>
                <a:spcPts val="0"/>
              </a:spcAft>
              <a:buSzPct val="181818"/>
              <a:buNone/>
            </a:pPr>
            <a:r>
              <a:t/>
            </a:r>
            <a:endParaRPr/>
          </a:p>
          <a:p>
            <a:pPr indent="0" lvl="0" marL="0" rtl="0" algn="l">
              <a:lnSpc>
                <a:spcPct val="115000"/>
              </a:lnSpc>
              <a:spcBef>
                <a:spcPts val="1200"/>
              </a:spcBef>
              <a:spcAft>
                <a:spcPts val="1200"/>
              </a:spcAft>
              <a:buSzPct val="181818"/>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architectural view of a generic blockchain</a:t>
            </a:r>
            <a:endParaRPr/>
          </a:p>
        </p:txBody>
      </p:sp>
      <p:sp>
        <p:nvSpPr>
          <p:cNvPr id="109" name="Google Shape;109;p6"/>
          <p:cNvSpPr txBox="1"/>
          <p:nvPr>
            <p:ph idx="1" type="body"/>
          </p:nvPr>
        </p:nvSpPr>
        <p:spPr>
          <a:xfrm>
            <a:off x="311700" y="1266325"/>
            <a:ext cx="8520600" cy="3598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0" name="Google Shape;110;p6"/>
          <p:cNvPicPr preferRelativeResize="0"/>
          <p:nvPr/>
        </p:nvPicPr>
        <p:blipFill rotWithShape="1">
          <a:blip r:embed="rId3">
            <a:alphaModFix/>
          </a:blip>
          <a:srcRect b="0" l="0" r="0" t="0"/>
          <a:stretch/>
        </p:blipFill>
        <p:spPr>
          <a:xfrm>
            <a:off x="1800625" y="1396900"/>
            <a:ext cx="5339200" cy="3218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txBox="1"/>
          <p:nvPr>
            <p:ph type="title"/>
          </p:nvPr>
        </p:nvSpPr>
        <p:spPr>
          <a:xfrm>
            <a:off x="311700" y="445025"/>
            <a:ext cx="8520600" cy="666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Generic elements of a blockchain</a:t>
            </a:r>
            <a:endParaRPr/>
          </a:p>
        </p:txBody>
      </p:sp>
      <p:sp>
        <p:nvSpPr>
          <p:cNvPr id="116" name="Google Shape;116;p7"/>
          <p:cNvSpPr txBox="1"/>
          <p:nvPr>
            <p:ph idx="1" type="body"/>
          </p:nvPr>
        </p:nvSpPr>
        <p:spPr>
          <a:xfrm>
            <a:off x="311700" y="892475"/>
            <a:ext cx="8520600" cy="3676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7" name="Google Shape;117;p7"/>
          <p:cNvPicPr preferRelativeResize="0"/>
          <p:nvPr/>
        </p:nvPicPr>
        <p:blipFill rotWithShape="1">
          <a:blip r:embed="rId3">
            <a:alphaModFix/>
          </a:blip>
          <a:srcRect b="0" l="0" r="0" t="0"/>
          <a:stretch/>
        </p:blipFill>
        <p:spPr>
          <a:xfrm>
            <a:off x="1158650" y="1565750"/>
            <a:ext cx="6936300" cy="259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generic structure of a block</a:t>
            </a:r>
            <a:endParaRPr/>
          </a:p>
        </p:txBody>
      </p:sp>
      <p:sp>
        <p:nvSpPr>
          <p:cNvPr id="123" name="Google Shape;123;p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4" name="Google Shape;124;p8"/>
          <p:cNvPicPr preferRelativeResize="0"/>
          <p:nvPr/>
        </p:nvPicPr>
        <p:blipFill rotWithShape="1">
          <a:blip r:embed="rId3">
            <a:alphaModFix/>
          </a:blip>
          <a:srcRect b="0" l="0" r="0" t="0"/>
          <a:stretch/>
        </p:blipFill>
        <p:spPr>
          <a:xfrm>
            <a:off x="2004175" y="1346550"/>
            <a:ext cx="4634626" cy="299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Cryptography and Bitcoin</a:t>
            </a:r>
            <a:endParaRPr/>
          </a:p>
        </p:txBody>
      </p:sp>
      <p:sp>
        <p:nvSpPr>
          <p:cNvPr id="130" name="Google Shape;130;p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1" name="Google Shape;131;p9"/>
          <p:cNvPicPr preferRelativeResize="0"/>
          <p:nvPr/>
        </p:nvPicPr>
        <p:blipFill rotWithShape="1">
          <a:blip r:embed="rId3">
            <a:alphaModFix/>
          </a:blip>
          <a:srcRect b="0" l="0" r="0" t="0"/>
          <a:stretch/>
        </p:blipFill>
        <p:spPr>
          <a:xfrm>
            <a:off x="281000" y="1266325"/>
            <a:ext cx="8582025" cy="330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